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9" r:id="rId1"/>
    <p:sldMasterId id="2147483722" r:id="rId2"/>
    <p:sldMasterId id="2147483746" r:id="rId3"/>
    <p:sldMasterId id="2147483756" r:id="rId4"/>
    <p:sldMasterId id="2147483766" r:id="rId5"/>
    <p:sldMasterId id="2147483776" r:id="rId6"/>
  </p:sldMasterIdLst>
  <p:notesMasterIdLst>
    <p:notesMasterId r:id="rId37"/>
  </p:notesMasterIdLst>
  <p:handoutMasterIdLst>
    <p:handoutMasterId r:id="rId38"/>
  </p:handoutMasterIdLst>
  <p:sldIdLst>
    <p:sldId id="703" r:id="rId7"/>
    <p:sldId id="959" r:id="rId8"/>
    <p:sldId id="936" r:id="rId9"/>
    <p:sldId id="958" r:id="rId10"/>
    <p:sldId id="899" r:id="rId11"/>
    <p:sldId id="907" r:id="rId12"/>
    <p:sldId id="908" r:id="rId13"/>
    <p:sldId id="901" r:id="rId14"/>
    <p:sldId id="910" r:id="rId15"/>
    <p:sldId id="902" r:id="rId16"/>
    <p:sldId id="938" r:id="rId17"/>
    <p:sldId id="942" r:id="rId18"/>
    <p:sldId id="956" r:id="rId19"/>
    <p:sldId id="949" r:id="rId20"/>
    <p:sldId id="950" r:id="rId21"/>
    <p:sldId id="961" r:id="rId22"/>
    <p:sldId id="964" r:id="rId23"/>
    <p:sldId id="965" r:id="rId24"/>
    <p:sldId id="966" r:id="rId25"/>
    <p:sldId id="969" r:id="rId26"/>
    <p:sldId id="970" r:id="rId27"/>
    <p:sldId id="971" r:id="rId28"/>
    <p:sldId id="972" r:id="rId29"/>
    <p:sldId id="973" r:id="rId30"/>
    <p:sldId id="955" r:id="rId31"/>
    <p:sldId id="952" r:id="rId32"/>
    <p:sldId id="953" r:id="rId33"/>
    <p:sldId id="937" r:id="rId34"/>
    <p:sldId id="962" r:id="rId35"/>
    <p:sldId id="968" r:id="rId36"/>
  </p:sldIdLst>
  <p:sldSz cx="9144000" cy="6858000" type="screen4x3"/>
  <p:notesSz cx="6946900" cy="92202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1pPr>
    <a:lvl2pPr marL="457178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2pPr>
    <a:lvl3pPr marL="914355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3pPr>
    <a:lvl4pPr marL="1371533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4pPr>
    <a:lvl5pPr marL="182871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5pPr>
    <a:lvl6pPr marL="2285888" algn="l" defTabSz="457178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6pPr>
    <a:lvl7pPr marL="2743065" algn="l" defTabSz="457178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7pPr>
    <a:lvl8pPr marL="3200240" algn="l" defTabSz="457178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8pPr>
    <a:lvl9pPr marL="3657416" algn="l" defTabSz="457178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4" userDrawn="1">
          <p15:clr>
            <a:srgbClr val="A4A3A4"/>
          </p15:clr>
        </p15:guide>
        <p15:guide id="2" pos="218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6666FF"/>
    <a:srgbClr val="004080"/>
    <a:srgbClr val="008000"/>
    <a:srgbClr val="0000FF"/>
    <a:srgbClr val="FF8000"/>
    <a:srgbClr val="FFFF00"/>
    <a:srgbClr val="FFFAD8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74" autoAdjust="0"/>
    <p:restoredTop sz="98129" autoAdjust="0"/>
  </p:normalViewPr>
  <p:slideViewPr>
    <p:cSldViewPr snapToGrid="0">
      <p:cViewPr varScale="1">
        <p:scale>
          <a:sx n="88" d="100"/>
          <a:sy n="88" d="100"/>
        </p:scale>
        <p:origin x="876" y="78"/>
      </p:cViewPr>
      <p:guideLst>
        <p:guide orient="horz" pos="216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79" d="100"/>
          <a:sy n="79" d="100"/>
        </p:scale>
        <p:origin x="-2544" y="-112"/>
      </p:cViewPr>
      <p:guideLst>
        <p:guide orient="horz" pos="2904"/>
        <p:guide pos="218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0323" cy="461010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4969" y="0"/>
            <a:ext cx="3010323" cy="461010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r">
              <a:defRPr sz="1200"/>
            </a:lvl1pPr>
          </a:lstStyle>
          <a:p>
            <a:fld id="{A0A46B7F-8DA1-7B48-A56A-4FDC9BE8D490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57590"/>
            <a:ext cx="3010323" cy="461010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4969" y="8757590"/>
            <a:ext cx="3010323" cy="461010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r">
              <a:defRPr sz="1200"/>
            </a:lvl1pPr>
          </a:lstStyle>
          <a:p>
            <a:fld id="{9BC3A5D9-9C7B-7E44-BC71-9BB7B7E418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07447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0323" cy="461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4969" y="0"/>
            <a:ext cx="3010323" cy="461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8400" y="692150"/>
            <a:ext cx="4610100" cy="3457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4690" y="4379595"/>
            <a:ext cx="5557520" cy="414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7590"/>
            <a:ext cx="3010323" cy="461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4969" y="8757590"/>
            <a:ext cx="3010323" cy="461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ffectLst/>
                <a:latin typeface="Arial" charset="0"/>
              </a:defRPr>
            </a:lvl1pPr>
          </a:lstStyle>
          <a:p>
            <a:fld id="{1BA35DD8-EC9B-BA4D-8381-9F34597E6638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673306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1pPr>
    <a:lvl2pPr marL="457178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2pPr>
    <a:lvl3pPr marL="914355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3pPr>
    <a:lvl4pPr marL="1371533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4pPr>
    <a:lvl5pPr marL="182871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5pPr>
    <a:lvl6pPr marL="2285888" algn="l" defTabSz="4571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5" algn="l" defTabSz="4571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4571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6" algn="l" defTabSz="4571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5080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3323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9542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4590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82424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67304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56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2"/>
          <p:cNvSpPr>
            <a:spLocks/>
          </p:cNvSpPr>
          <p:nvPr/>
        </p:nvSpPr>
        <p:spPr bwMode="blackWhite">
          <a:xfrm>
            <a:off x="20638" y="12704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gradFill flip="none"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FFFF66"/>
            </a:solidFill>
            <a:round/>
            <a:headEnd/>
            <a:tailEnd/>
          </a:ln>
          <a:effectLst>
            <a:glow rad="101600">
              <a:srgbClr val="FFFEE7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blurRad="63500" dist="46662" dir="2115817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>
              <a:defRPr>
                <a:solidFill>
                  <a:srgbClr val="0000FF"/>
                </a:solidFill>
                <a:latin typeface="+mj-lt"/>
              </a:defRPr>
            </a:lvl1pPr>
          </a:lstStyle>
          <a:p>
            <a:r>
              <a:rPr lang="ja-JP" altLang="en-US" noProof="0" dirty="0" smtClean="0"/>
              <a:t>マスタ</a:t>
            </a:r>
            <a:r>
              <a:rPr lang="en-US" altLang="ja-JP" noProof="0" dirty="0" smtClean="0"/>
              <a:t> </a:t>
            </a:r>
            <a:r>
              <a:rPr lang="ja-JP" altLang="en-US" noProof="0" dirty="0" smtClean="0"/>
              <a:t>タイトルの書式設定</a:t>
            </a:r>
            <a:endParaRPr lang="en-US" altLang="ja-JP" noProof="0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defRPr sz="2000"/>
            </a:lvl1pPr>
          </a:lstStyle>
          <a:p>
            <a:r>
              <a:rPr lang="ja-JP" altLang="en-US"/>
              <a:t>マスタ</a:t>
            </a:r>
            <a:r>
              <a:rPr lang="en-US" altLang="ja-JP"/>
              <a:t> </a:t>
            </a:r>
            <a:r>
              <a:rPr lang="ja-JP" altLang="en-US"/>
              <a:t>サブタイトルの書式設定</a:t>
            </a:r>
            <a:endParaRPr lang="en-US" altLang="ja-JP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1378367" y="6248404"/>
            <a:ext cx="1728894" cy="330200"/>
          </a:xfrm>
        </p:spPr>
        <p:txBody>
          <a:bodyPr/>
          <a:lstStyle>
            <a:lvl1pPr>
              <a:defRPr sz="1400" b="1" i="0">
                <a:solidFill>
                  <a:srgbClr val="0000FF"/>
                </a:solidFill>
                <a:effectLst/>
              </a:defRPr>
            </a:lvl1pPr>
          </a:lstStyle>
          <a:p>
            <a:endParaRPr lang="en-US" altLang="ja-JP" dirty="0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2"/>
            <a:ext cx="4978400" cy="381000"/>
          </a:xfrm>
        </p:spPr>
        <p:txBody>
          <a:bodyPr/>
          <a:lstStyle>
            <a:lvl1pPr>
              <a:defRPr sz="1400" b="1" i="0">
                <a:solidFill>
                  <a:srgbClr val="FF00FF"/>
                </a:solidFill>
                <a:effectLst/>
              </a:defRPr>
            </a:lvl1pPr>
          </a:lstStyle>
          <a:p>
            <a:endParaRPr lang="en-US" altLang="ja-JP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115300" y="6248400"/>
            <a:ext cx="571500" cy="292100"/>
          </a:xfrm>
        </p:spPr>
        <p:txBody>
          <a:bodyPr/>
          <a:lstStyle>
            <a:lvl1pPr>
              <a:defRPr sz="1400" b="0" i="0">
                <a:solidFill>
                  <a:srgbClr val="0000FF"/>
                </a:solidFill>
                <a:effectLst/>
              </a:defRPr>
            </a:lvl1pPr>
          </a:lstStyle>
          <a:p>
            <a:fld id="{684DC042-DA42-6A4D-AE89-46F8D07AA4EE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195268" y="228600"/>
            <a:ext cx="3787775" cy="1722438"/>
            <a:chOff x="195263" y="228600"/>
            <a:chExt cx="3787775" cy="1722438"/>
          </a:xfrm>
          <a:effectLst>
            <a:glow rad="101600">
              <a:schemeClr val="bg1">
                <a:lumMod val="85000"/>
                <a:alpha val="75000"/>
              </a:schemeClr>
            </a:glow>
          </a:effectLst>
        </p:grpSpPr>
        <p:sp>
          <p:nvSpPr>
            <p:cNvPr id="9225" name="Freeform 9"/>
            <p:cNvSpPr>
              <a:spLocks/>
            </p:cNvSpPr>
            <p:nvPr userDrawn="1"/>
          </p:nvSpPr>
          <p:spPr bwMode="auto">
            <a:xfrm>
              <a:off x="280988" y="280988"/>
              <a:ext cx="3571875" cy="161448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6" name="Freeform 10"/>
            <p:cNvSpPr>
              <a:spLocks/>
            </p:cNvSpPr>
            <p:nvPr userDrawn="1"/>
          </p:nvSpPr>
          <p:spPr bwMode="auto">
            <a:xfrm>
              <a:off x="304800" y="228600"/>
              <a:ext cx="3562350" cy="15986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7" name="Freeform 11"/>
            <p:cNvSpPr>
              <a:spLocks/>
            </p:cNvSpPr>
            <p:nvPr userDrawn="1"/>
          </p:nvSpPr>
          <p:spPr bwMode="auto">
            <a:xfrm>
              <a:off x="752476" y="457200"/>
              <a:ext cx="2362200" cy="145891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228" name="Group 12"/>
            <p:cNvGrpSpPr>
              <a:grpSpLocks/>
            </p:cNvGrpSpPr>
            <p:nvPr userDrawn="1"/>
          </p:nvGrpSpPr>
          <p:grpSpPr bwMode="auto">
            <a:xfrm>
              <a:off x="195263" y="234950"/>
              <a:ext cx="3787775" cy="1716088"/>
              <a:chOff x="123" y="148"/>
              <a:chExt cx="2386" cy="1081"/>
            </a:xfrm>
          </p:grpSpPr>
          <p:sp>
            <p:nvSpPr>
              <p:cNvPr id="9229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0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1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2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3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3" name="Group 32"/>
          <p:cNvGrpSpPr/>
          <p:nvPr userDrawn="1"/>
        </p:nvGrpSpPr>
        <p:grpSpPr>
          <a:xfrm>
            <a:off x="7848600" y="4343403"/>
            <a:ext cx="742950" cy="1058863"/>
            <a:chOff x="7848600" y="4343400"/>
            <a:chExt cx="742950" cy="1058863"/>
          </a:xfrm>
        </p:grpSpPr>
        <p:sp>
          <p:nvSpPr>
            <p:cNvPr id="9235" name="Freeform 19"/>
            <p:cNvSpPr>
              <a:spLocks/>
            </p:cNvSpPr>
            <p:nvPr userDrawn="1"/>
          </p:nvSpPr>
          <p:spPr bwMode="auto">
            <a:xfrm rot="7320404">
              <a:off x="7793037" y="4660900"/>
              <a:ext cx="998538" cy="46513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6" name="Freeform 20"/>
            <p:cNvSpPr>
              <a:spLocks/>
            </p:cNvSpPr>
            <p:nvPr userDrawn="1"/>
          </p:nvSpPr>
          <p:spPr bwMode="auto">
            <a:xfrm rot="7320404">
              <a:off x="7767637" y="4640263"/>
              <a:ext cx="995363" cy="460375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7" name="Freeform 21"/>
            <p:cNvSpPr>
              <a:spLocks/>
            </p:cNvSpPr>
            <p:nvPr userDrawn="1"/>
          </p:nvSpPr>
          <p:spPr bwMode="auto">
            <a:xfrm rot="7320404">
              <a:off x="7937500" y="4622800"/>
              <a:ext cx="660400" cy="420688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238" name="Group 22"/>
            <p:cNvGrpSpPr>
              <a:grpSpLocks/>
            </p:cNvGrpSpPr>
            <p:nvPr userDrawn="1"/>
          </p:nvGrpSpPr>
          <p:grpSpPr bwMode="auto">
            <a:xfrm>
              <a:off x="7848600" y="4343400"/>
              <a:ext cx="742950" cy="1058863"/>
              <a:chOff x="4986" y="2752"/>
              <a:chExt cx="468" cy="667"/>
            </a:xfrm>
          </p:grpSpPr>
          <p:sp>
            <p:nvSpPr>
              <p:cNvPr id="9239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0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1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2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3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9244" name="Freeform 28"/>
          <p:cNvSpPr>
            <a:spLocks/>
          </p:cNvSpPr>
          <p:nvPr/>
        </p:nvSpPr>
        <p:spPr bwMode="auto">
          <a:xfrm>
            <a:off x="901700" y="505460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prstDash val="solid"/>
            <a:round/>
            <a:headEnd/>
            <a:tailEnd/>
          </a:ln>
          <a:effectLst/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45" name="Freeform 29"/>
          <p:cNvSpPr>
            <a:spLocks/>
          </p:cNvSpPr>
          <p:nvPr/>
        </p:nvSpPr>
        <p:spPr bwMode="auto">
          <a:xfrm>
            <a:off x="3886200" y="1905002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3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76AE5-EEBA-4DC9-996D-EBD0890F7103}" type="datetime1">
              <a:rPr lang="en-US"/>
              <a:pPr>
                <a:defRPr/>
              </a:pPr>
              <a:t>1/13/2014</a:t>
            </a:fld>
            <a:endParaRPr lang="en-US" dirty="0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A12F0A1E-7C2E-42B7-B6F5-E334A3040F4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35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EA0686FC-14C8-4A3C-865E-DBF3360529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0777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26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7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pic>
        <p:nvPicPr>
          <p:cNvPr id="15" name="Picture 3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5541963"/>
            <a:ext cx="53149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1/13/2014</a:t>
            </a:fld>
            <a:endParaRPr 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5F1129FF-7BA5-4B91-95B6-9B667E9D570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2045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9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kumimoji="0" lang="en-US" b="0" smtClean="0">
              <a:solidFill>
                <a:prstClr val="black"/>
              </a:solidFill>
              <a:effectLst/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1/13/2014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C39A83-E74E-4AB2-B5F0-91044B7D848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6256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1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kumimoji="0" lang="en-US" b="0" smtClean="0">
              <a:solidFill>
                <a:prstClr val="black"/>
              </a:solidFill>
              <a:effectLst/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8" name="Rectangle 23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1" name="Rectangle 2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1/13/2014</a:t>
            </a:fld>
            <a:endParaRPr lang="en-US"/>
          </a:p>
        </p:txBody>
      </p:sp>
      <p:sp>
        <p:nvSpPr>
          <p:cNvPr id="19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14E62CBE-6B22-4CDC-B375-91F30165C41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5619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Text Placeholder 12"/>
          <p:cNvSpPr>
            <a:spLocks noGrp="1"/>
          </p:cNvSpPr>
          <p:nvPr>
            <p:ph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1/13/2014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US"/>
              <a:t>Klaus Dehmelt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7CA0ABF7-ED07-4055-9BAD-57C633AC39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295405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3" name="Rectangle 23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1/13/2014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5AECB43-EE14-4723-A7F1-809096720E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298711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25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5ACC4E07-6085-4A2A-BCC4-5FB0DFCEE91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1/13/2014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5012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2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3FC72987-203F-42B7-9FE3-5189813BEFB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1/13/2014</a:t>
            </a:fld>
            <a:endParaRPr lang="en-US" dirty="0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015539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62F27-C10D-46A9-9AFB-9D402A22FA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3144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800"/>
            </a:lvl2pPr>
            <a:lvl3pPr marL="914355" indent="0">
              <a:buNone/>
              <a:defRPr sz="1600"/>
            </a:lvl3pPr>
            <a:lvl4pPr marL="1371533" indent="0">
              <a:buNone/>
              <a:defRPr sz="1400"/>
            </a:lvl4pPr>
            <a:lvl5pPr marL="1828710" indent="0">
              <a:buNone/>
              <a:defRPr sz="1400"/>
            </a:lvl5pPr>
            <a:lvl6pPr marL="2285888" indent="0">
              <a:buNone/>
              <a:defRPr sz="1400"/>
            </a:lvl6pPr>
            <a:lvl7pPr marL="2743065" indent="0">
              <a:buNone/>
              <a:defRPr sz="1400"/>
            </a:lvl7pPr>
            <a:lvl8pPr marL="3200240" indent="0">
              <a:buNone/>
              <a:defRPr sz="1400"/>
            </a:lvl8pPr>
            <a:lvl9pPr marL="3657416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A7B1A700-7212-524C-82CA-F704C367C37F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3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9792A810-362D-4F6F-9E37-E8B979E49D9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1/13/2014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8896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2"/>
          <p:cNvSpPr>
            <a:spLocks/>
          </p:cNvSpPr>
          <p:nvPr/>
        </p:nvSpPr>
        <p:spPr bwMode="blackWhite">
          <a:xfrm>
            <a:off x="20638" y="12704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gradFill flip="none"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FFFF66"/>
            </a:solidFill>
            <a:round/>
            <a:headEnd/>
            <a:tailEnd/>
          </a:ln>
          <a:effectLst>
            <a:glow rad="101600">
              <a:srgbClr val="FFFEE7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Comic Sans MS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blurRad="63500" dist="46662" dir="2115817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>
              <a:defRPr>
                <a:solidFill>
                  <a:srgbClr val="0000FF"/>
                </a:solidFill>
                <a:latin typeface="+mj-lt"/>
              </a:defRPr>
            </a:lvl1pPr>
          </a:lstStyle>
          <a:p>
            <a:r>
              <a:rPr lang="ja-JP" altLang="en-US" noProof="0" dirty="0" smtClean="0"/>
              <a:t>マスタ</a:t>
            </a:r>
            <a:r>
              <a:rPr lang="en-US" altLang="ja-JP" noProof="0" dirty="0" smtClean="0"/>
              <a:t> </a:t>
            </a:r>
            <a:r>
              <a:rPr lang="ja-JP" altLang="en-US" noProof="0" dirty="0" smtClean="0"/>
              <a:t>タイトルの書式設定</a:t>
            </a:r>
            <a:endParaRPr lang="en-US" altLang="ja-JP" noProof="0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defRPr sz="2000"/>
            </a:lvl1pPr>
          </a:lstStyle>
          <a:p>
            <a:r>
              <a:rPr lang="ja-JP" altLang="en-US"/>
              <a:t>マスタ</a:t>
            </a:r>
            <a:r>
              <a:rPr lang="en-US" altLang="ja-JP"/>
              <a:t> </a:t>
            </a:r>
            <a:r>
              <a:rPr lang="ja-JP" altLang="en-US"/>
              <a:t>サブタイトルの書式設定</a:t>
            </a:r>
            <a:endParaRPr lang="en-US" altLang="ja-JP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1378367" y="6248404"/>
            <a:ext cx="1728894" cy="330200"/>
          </a:xfrm>
        </p:spPr>
        <p:txBody>
          <a:bodyPr/>
          <a:lstStyle>
            <a:lvl1pPr>
              <a:defRPr sz="1400" b="1" i="0">
                <a:solidFill>
                  <a:srgbClr val="0000FF"/>
                </a:solidFill>
                <a:effectLst/>
              </a:defRPr>
            </a:lvl1pPr>
          </a:lstStyle>
          <a:p>
            <a:endParaRPr lang="en-US" altLang="ja-JP" dirty="0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2"/>
            <a:ext cx="4978400" cy="381000"/>
          </a:xfrm>
        </p:spPr>
        <p:txBody>
          <a:bodyPr/>
          <a:lstStyle>
            <a:lvl1pPr>
              <a:defRPr sz="1400" b="1" i="0">
                <a:solidFill>
                  <a:srgbClr val="FF00FF"/>
                </a:solidFill>
                <a:effectLst/>
              </a:defRPr>
            </a:lvl1pPr>
          </a:lstStyle>
          <a:p>
            <a:endParaRPr lang="en-US" altLang="ja-JP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115300" y="6248400"/>
            <a:ext cx="571500" cy="292100"/>
          </a:xfrm>
        </p:spPr>
        <p:txBody>
          <a:bodyPr/>
          <a:lstStyle>
            <a:lvl1pPr>
              <a:defRPr sz="1400" b="0" i="0">
                <a:solidFill>
                  <a:srgbClr val="0000FF"/>
                </a:solidFill>
                <a:effectLst/>
              </a:defRPr>
            </a:lvl1pPr>
          </a:lstStyle>
          <a:p>
            <a:fld id="{684DC042-DA42-6A4D-AE89-46F8D07AA4EE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195268" y="228600"/>
            <a:ext cx="3787775" cy="1722438"/>
            <a:chOff x="195263" y="228600"/>
            <a:chExt cx="3787775" cy="1722438"/>
          </a:xfrm>
          <a:effectLst>
            <a:glow rad="101600">
              <a:schemeClr val="bg1">
                <a:lumMod val="85000"/>
                <a:alpha val="75000"/>
              </a:schemeClr>
            </a:glow>
          </a:effectLst>
        </p:grpSpPr>
        <p:sp>
          <p:nvSpPr>
            <p:cNvPr id="9225" name="Freeform 9"/>
            <p:cNvSpPr>
              <a:spLocks/>
            </p:cNvSpPr>
            <p:nvPr userDrawn="1"/>
          </p:nvSpPr>
          <p:spPr bwMode="auto">
            <a:xfrm>
              <a:off x="280988" y="280988"/>
              <a:ext cx="3571875" cy="161448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26" name="Freeform 10"/>
            <p:cNvSpPr>
              <a:spLocks/>
            </p:cNvSpPr>
            <p:nvPr userDrawn="1"/>
          </p:nvSpPr>
          <p:spPr bwMode="auto">
            <a:xfrm>
              <a:off x="304800" y="228600"/>
              <a:ext cx="3562350" cy="15986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27" name="Freeform 11"/>
            <p:cNvSpPr>
              <a:spLocks/>
            </p:cNvSpPr>
            <p:nvPr userDrawn="1"/>
          </p:nvSpPr>
          <p:spPr bwMode="auto">
            <a:xfrm>
              <a:off x="752476" y="457200"/>
              <a:ext cx="2362200" cy="145891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9228" name="Group 12"/>
            <p:cNvGrpSpPr>
              <a:grpSpLocks/>
            </p:cNvGrpSpPr>
            <p:nvPr userDrawn="1"/>
          </p:nvGrpSpPr>
          <p:grpSpPr bwMode="auto">
            <a:xfrm>
              <a:off x="195263" y="234950"/>
              <a:ext cx="3787775" cy="1716088"/>
              <a:chOff x="123" y="148"/>
              <a:chExt cx="2386" cy="1081"/>
            </a:xfrm>
          </p:grpSpPr>
          <p:sp>
            <p:nvSpPr>
              <p:cNvPr id="9229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0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1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2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3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3" name="Group 32"/>
          <p:cNvGrpSpPr/>
          <p:nvPr userDrawn="1"/>
        </p:nvGrpSpPr>
        <p:grpSpPr>
          <a:xfrm>
            <a:off x="7848600" y="4343403"/>
            <a:ext cx="742950" cy="1058863"/>
            <a:chOff x="7848600" y="4343400"/>
            <a:chExt cx="742950" cy="1058863"/>
          </a:xfrm>
        </p:grpSpPr>
        <p:sp>
          <p:nvSpPr>
            <p:cNvPr id="9235" name="Freeform 19"/>
            <p:cNvSpPr>
              <a:spLocks/>
            </p:cNvSpPr>
            <p:nvPr userDrawn="1"/>
          </p:nvSpPr>
          <p:spPr bwMode="auto">
            <a:xfrm rot="7320404">
              <a:off x="7793037" y="4660900"/>
              <a:ext cx="998538" cy="46513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36" name="Freeform 20"/>
            <p:cNvSpPr>
              <a:spLocks/>
            </p:cNvSpPr>
            <p:nvPr userDrawn="1"/>
          </p:nvSpPr>
          <p:spPr bwMode="auto">
            <a:xfrm rot="7320404">
              <a:off x="7767637" y="4640263"/>
              <a:ext cx="995363" cy="460375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37" name="Freeform 21"/>
            <p:cNvSpPr>
              <a:spLocks/>
            </p:cNvSpPr>
            <p:nvPr userDrawn="1"/>
          </p:nvSpPr>
          <p:spPr bwMode="auto">
            <a:xfrm rot="7320404">
              <a:off x="7937500" y="4622800"/>
              <a:ext cx="660400" cy="420688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9238" name="Group 22"/>
            <p:cNvGrpSpPr>
              <a:grpSpLocks/>
            </p:cNvGrpSpPr>
            <p:nvPr userDrawn="1"/>
          </p:nvGrpSpPr>
          <p:grpSpPr bwMode="auto">
            <a:xfrm>
              <a:off x="7848600" y="4343400"/>
              <a:ext cx="742950" cy="1058863"/>
              <a:chOff x="4986" y="2752"/>
              <a:chExt cx="468" cy="667"/>
            </a:xfrm>
          </p:grpSpPr>
          <p:sp>
            <p:nvSpPr>
              <p:cNvPr id="9239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40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41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42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43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9244" name="Freeform 28"/>
          <p:cNvSpPr>
            <a:spLocks/>
          </p:cNvSpPr>
          <p:nvPr/>
        </p:nvSpPr>
        <p:spPr bwMode="auto">
          <a:xfrm>
            <a:off x="901700" y="505460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prstDash val="solid"/>
            <a:round/>
            <a:headEnd/>
            <a:tailEnd/>
          </a:ln>
          <a:effectLst/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245" name="Freeform 29"/>
          <p:cNvSpPr>
            <a:spLocks/>
          </p:cNvSpPr>
          <p:nvPr/>
        </p:nvSpPr>
        <p:spPr bwMode="auto">
          <a:xfrm>
            <a:off x="3886200" y="1905002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2382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800"/>
            </a:lvl2pPr>
            <a:lvl3pPr marL="914355" indent="0">
              <a:buNone/>
              <a:defRPr sz="1600"/>
            </a:lvl3pPr>
            <a:lvl4pPr marL="1371533" indent="0">
              <a:buNone/>
              <a:defRPr sz="1400"/>
            </a:lvl4pPr>
            <a:lvl5pPr marL="1828710" indent="0">
              <a:buNone/>
              <a:defRPr sz="1400"/>
            </a:lvl5pPr>
            <a:lvl6pPr marL="2285888" indent="0">
              <a:buNone/>
              <a:defRPr sz="1400"/>
            </a:lvl6pPr>
            <a:lvl7pPr marL="2743065" indent="0">
              <a:buNone/>
              <a:defRPr sz="1400"/>
            </a:lvl7pPr>
            <a:lvl8pPr marL="3200240" indent="0">
              <a:buNone/>
              <a:defRPr sz="1400"/>
            </a:lvl8pPr>
            <a:lvl9pPr marL="3657416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A7B1A700-7212-524C-82CA-F704C367C37F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40178639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99169" y="6561671"/>
            <a:ext cx="1439332" cy="262467"/>
          </a:xfrm>
        </p:spPr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FF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fld id="{5C1AF64A-CB62-3D4B-9CBC-C26B9FF18E2B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72999416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icture.outlook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9324" y="16704"/>
            <a:ext cx="1492758" cy="68894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3" y="806454"/>
            <a:ext cx="8855075" cy="5616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35669" y="6574370"/>
            <a:ext cx="1439332" cy="262467"/>
          </a:xfrm>
        </p:spPr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51206" y="6565900"/>
            <a:ext cx="4902200" cy="228600"/>
          </a:xfrm>
        </p:spPr>
        <p:txBody>
          <a:bodyPr/>
          <a:lstStyle>
            <a:lvl1pPr>
              <a:defRPr smtClean="0">
                <a:solidFill>
                  <a:srgbClr val="FF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fld id="{5C1AF64A-CB62-3D4B-9CBC-C26B9FF18E2B}" type="slidenum">
              <a:rPr lang="en-US" altLang="ja-JP"/>
              <a:pPr/>
              <a:t>‹#›</a:t>
            </a:fld>
            <a:endParaRPr lang="en-US" altLang="ja-JP" dirty="0"/>
          </a:p>
        </p:txBody>
      </p:sp>
      <p:grpSp>
        <p:nvGrpSpPr>
          <p:cNvPr id="10" name="Group 60"/>
          <p:cNvGrpSpPr>
            <a:grpSpLocks/>
          </p:cNvGrpSpPr>
          <p:nvPr userDrawn="1"/>
        </p:nvGrpSpPr>
        <p:grpSpPr bwMode="auto">
          <a:xfrm rot="5400000">
            <a:off x="4086225" y="-3648075"/>
            <a:ext cx="431800" cy="8604250"/>
            <a:chOff x="5468" y="1333"/>
            <a:chExt cx="243" cy="2714"/>
          </a:xfrm>
        </p:grpSpPr>
        <p:sp>
          <p:nvSpPr>
            <p:cNvPr id="11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0" y="0"/>
            <a:ext cx="65405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200938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EC7F85B-340E-9941-AF39-030851572DD6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6094399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EC7F85B-340E-9941-AF39-030851572DD6}" type="slidenum">
              <a:rPr lang="en-US" altLang="ja-JP"/>
              <a:pPr/>
              <a:t>‹#›</a:t>
            </a:fld>
            <a:endParaRPr lang="en-US" altLang="ja-JP"/>
          </a:p>
        </p:txBody>
      </p:sp>
      <p:pic>
        <p:nvPicPr>
          <p:cNvPr id="6" name="Picture 5" descr="picture.outlook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3924" y="0"/>
            <a:ext cx="1492758" cy="688942"/>
          </a:xfrm>
          <a:prstGeom prst="rect">
            <a:avLst/>
          </a:prstGeom>
        </p:spPr>
      </p:pic>
      <p:grpSp>
        <p:nvGrpSpPr>
          <p:cNvPr id="8" name="Group 60"/>
          <p:cNvGrpSpPr>
            <a:grpSpLocks/>
          </p:cNvGrpSpPr>
          <p:nvPr userDrawn="1"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9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800" y="0"/>
            <a:ext cx="64262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746071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DBD2CD6-BD71-9540-8FCE-C04CD30520C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12628181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975" y="692155"/>
            <a:ext cx="4351338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8" y="692155"/>
            <a:ext cx="4351337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58434" y="6565901"/>
            <a:ext cx="1507067" cy="275168"/>
          </a:xfrm>
        </p:spPr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75036" y="6578600"/>
            <a:ext cx="4236508" cy="228600"/>
          </a:xfrm>
        </p:spPr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AC92166-1194-2F48-BFD2-97EB8C061038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69324342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2" y="6245228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5" y="6245228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8"/>
            <a:ext cx="2133600" cy="476250"/>
          </a:xfrm>
          <a:prstGeom prst="rect">
            <a:avLst/>
          </a:prstGeom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B32F8949-A4D7-1044-8DE4-2C17568E9D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71848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99169" y="6561671"/>
            <a:ext cx="1439332" cy="262467"/>
          </a:xfrm>
        </p:spPr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FF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fld id="{5C1AF64A-CB62-3D4B-9CBC-C26B9FF18E2B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2"/>
          <p:cNvSpPr>
            <a:spLocks/>
          </p:cNvSpPr>
          <p:nvPr/>
        </p:nvSpPr>
        <p:spPr bwMode="blackWhite">
          <a:xfrm>
            <a:off x="20638" y="12704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gradFill flip="none"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FFFF66"/>
            </a:solidFill>
            <a:round/>
            <a:headEnd/>
            <a:tailEnd/>
          </a:ln>
          <a:effectLst>
            <a:glow rad="101600">
              <a:srgbClr val="FFFEE7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Comic Sans MS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blurRad="63500" dist="46662" dir="2115817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>
              <a:defRPr>
                <a:solidFill>
                  <a:srgbClr val="0000FF"/>
                </a:solidFill>
                <a:latin typeface="+mj-lt"/>
              </a:defRPr>
            </a:lvl1pPr>
          </a:lstStyle>
          <a:p>
            <a:r>
              <a:rPr lang="ja-JP" altLang="en-US" noProof="0" dirty="0" smtClean="0"/>
              <a:t>マスタ</a:t>
            </a:r>
            <a:r>
              <a:rPr lang="en-US" altLang="ja-JP" noProof="0" dirty="0" smtClean="0"/>
              <a:t> </a:t>
            </a:r>
            <a:r>
              <a:rPr lang="ja-JP" altLang="en-US" noProof="0" dirty="0" smtClean="0"/>
              <a:t>タイトルの書式設定</a:t>
            </a:r>
            <a:endParaRPr lang="en-US" altLang="ja-JP" noProof="0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defRPr sz="2000"/>
            </a:lvl1pPr>
          </a:lstStyle>
          <a:p>
            <a:r>
              <a:rPr lang="ja-JP" altLang="en-US"/>
              <a:t>マスタ</a:t>
            </a:r>
            <a:r>
              <a:rPr lang="en-US" altLang="ja-JP"/>
              <a:t> </a:t>
            </a:r>
            <a:r>
              <a:rPr lang="ja-JP" altLang="en-US"/>
              <a:t>サブタイトルの書式設定</a:t>
            </a:r>
            <a:endParaRPr lang="en-US" altLang="ja-JP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1378367" y="6248404"/>
            <a:ext cx="1728894" cy="330200"/>
          </a:xfrm>
        </p:spPr>
        <p:txBody>
          <a:bodyPr/>
          <a:lstStyle>
            <a:lvl1pPr>
              <a:defRPr sz="1400" b="1" i="0">
                <a:solidFill>
                  <a:srgbClr val="0000FF"/>
                </a:solidFill>
                <a:effectLst/>
              </a:defRPr>
            </a:lvl1pPr>
          </a:lstStyle>
          <a:p>
            <a:endParaRPr lang="en-US" altLang="ja-JP" dirty="0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2"/>
            <a:ext cx="4978400" cy="381000"/>
          </a:xfrm>
        </p:spPr>
        <p:txBody>
          <a:bodyPr/>
          <a:lstStyle>
            <a:lvl1pPr>
              <a:defRPr sz="1400" b="1" i="0">
                <a:solidFill>
                  <a:srgbClr val="FF00FF"/>
                </a:solidFill>
                <a:effectLst/>
              </a:defRPr>
            </a:lvl1pPr>
          </a:lstStyle>
          <a:p>
            <a:endParaRPr lang="en-US" altLang="ja-JP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115300" y="6248400"/>
            <a:ext cx="571500" cy="292100"/>
          </a:xfrm>
        </p:spPr>
        <p:txBody>
          <a:bodyPr/>
          <a:lstStyle>
            <a:lvl1pPr>
              <a:defRPr sz="1400" b="0" i="0">
                <a:solidFill>
                  <a:srgbClr val="0000FF"/>
                </a:solidFill>
                <a:effectLst/>
              </a:defRPr>
            </a:lvl1pPr>
          </a:lstStyle>
          <a:p>
            <a:fld id="{684DC042-DA42-6A4D-AE89-46F8D07AA4EE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195268" y="228600"/>
            <a:ext cx="3787775" cy="1722438"/>
            <a:chOff x="195263" y="228600"/>
            <a:chExt cx="3787775" cy="1722438"/>
          </a:xfrm>
          <a:effectLst>
            <a:glow rad="101600">
              <a:schemeClr val="bg1">
                <a:lumMod val="85000"/>
                <a:alpha val="75000"/>
              </a:schemeClr>
            </a:glow>
          </a:effectLst>
        </p:grpSpPr>
        <p:sp>
          <p:nvSpPr>
            <p:cNvPr id="9225" name="Freeform 9"/>
            <p:cNvSpPr>
              <a:spLocks/>
            </p:cNvSpPr>
            <p:nvPr userDrawn="1"/>
          </p:nvSpPr>
          <p:spPr bwMode="auto">
            <a:xfrm>
              <a:off x="280988" y="280988"/>
              <a:ext cx="3571875" cy="161448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26" name="Freeform 10"/>
            <p:cNvSpPr>
              <a:spLocks/>
            </p:cNvSpPr>
            <p:nvPr userDrawn="1"/>
          </p:nvSpPr>
          <p:spPr bwMode="auto">
            <a:xfrm>
              <a:off x="304800" y="228600"/>
              <a:ext cx="3562350" cy="15986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27" name="Freeform 11"/>
            <p:cNvSpPr>
              <a:spLocks/>
            </p:cNvSpPr>
            <p:nvPr userDrawn="1"/>
          </p:nvSpPr>
          <p:spPr bwMode="auto">
            <a:xfrm>
              <a:off x="752476" y="457200"/>
              <a:ext cx="2362200" cy="145891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9228" name="Group 12"/>
            <p:cNvGrpSpPr>
              <a:grpSpLocks/>
            </p:cNvGrpSpPr>
            <p:nvPr userDrawn="1"/>
          </p:nvGrpSpPr>
          <p:grpSpPr bwMode="auto">
            <a:xfrm>
              <a:off x="195263" y="234950"/>
              <a:ext cx="3787775" cy="1716088"/>
              <a:chOff x="123" y="148"/>
              <a:chExt cx="2386" cy="1081"/>
            </a:xfrm>
          </p:grpSpPr>
          <p:sp>
            <p:nvSpPr>
              <p:cNvPr id="9229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0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1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2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3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3" name="Group 32"/>
          <p:cNvGrpSpPr/>
          <p:nvPr userDrawn="1"/>
        </p:nvGrpSpPr>
        <p:grpSpPr>
          <a:xfrm>
            <a:off x="7848600" y="4343403"/>
            <a:ext cx="742950" cy="1058863"/>
            <a:chOff x="7848600" y="4343400"/>
            <a:chExt cx="742950" cy="1058863"/>
          </a:xfrm>
        </p:grpSpPr>
        <p:sp>
          <p:nvSpPr>
            <p:cNvPr id="9235" name="Freeform 19"/>
            <p:cNvSpPr>
              <a:spLocks/>
            </p:cNvSpPr>
            <p:nvPr userDrawn="1"/>
          </p:nvSpPr>
          <p:spPr bwMode="auto">
            <a:xfrm rot="7320404">
              <a:off x="7793037" y="4660900"/>
              <a:ext cx="998538" cy="46513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36" name="Freeform 20"/>
            <p:cNvSpPr>
              <a:spLocks/>
            </p:cNvSpPr>
            <p:nvPr userDrawn="1"/>
          </p:nvSpPr>
          <p:spPr bwMode="auto">
            <a:xfrm rot="7320404">
              <a:off x="7767637" y="4640263"/>
              <a:ext cx="995363" cy="460375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37" name="Freeform 21"/>
            <p:cNvSpPr>
              <a:spLocks/>
            </p:cNvSpPr>
            <p:nvPr userDrawn="1"/>
          </p:nvSpPr>
          <p:spPr bwMode="auto">
            <a:xfrm rot="7320404">
              <a:off x="7937500" y="4622800"/>
              <a:ext cx="660400" cy="420688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9238" name="Group 22"/>
            <p:cNvGrpSpPr>
              <a:grpSpLocks/>
            </p:cNvGrpSpPr>
            <p:nvPr userDrawn="1"/>
          </p:nvGrpSpPr>
          <p:grpSpPr bwMode="auto">
            <a:xfrm>
              <a:off x="7848600" y="4343400"/>
              <a:ext cx="742950" cy="1058863"/>
              <a:chOff x="4986" y="2752"/>
              <a:chExt cx="468" cy="667"/>
            </a:xfrm>
          </p:grpSpPr>
          <p:sp>
            <p:nvSpPr>
              <p:cNvPr id="9239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40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41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42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43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9244" name="Freeform 28"/>
          <p:cNvSpPr>
            <a:spLocks/>
          </p:cNvSpPr>
          <p:nvPr/>
        </p:nvSpPr>
        <p:spPr bwMode="auto">
          <a:xfrm>
            <a:off x="901700" y="505460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prstDash val="solid"/>
            <a:round/>
            <a:headEnd/>
            <a:tailEnd/>
          </a:ln>
          <a:effectLst/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245" name="Freeform 29"/>
          <p:cNvSpPr>
            <a:spLocks/>
          </p:cNvSpPr>
          <p:nvPr/>
        </p:nvSpPr>
        <p:spPr bwMode="auto">
          <a:xfrm>
            <a:off x="3886200" y="1905002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8568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800"/>
            </a:lvl2pPr>
            <a:lvl3pPr marL="914355" indent="0">
              <a:buNone/>
              <a:defRPr sz="1600"/>
            </a:lvl3pPr>
            <a:lvl4pPr marL="1371533" indent="0">
              <a:buNone/>
              <a:defRPr sz="1400"/>
            </a:lvl4pPr>
            <a:lvl5pPr marL="1828710" indent="0">
              <a:buNone/>
              <a:defRPr sz="1400"/>
            </a:lvl5pPr>
            <a:lvl6pPr marL="2285888" indent="0">
              <a:buNone/>
              <a:defRPr sz="1400"/>
            </a:lvl6pPr>
            <a:lvl7pPr marL="2743065" indent="0">
              <a:buNone/>
              <a:defRPr sz="1400"/>
            </a:lvl7pPr>
            <a:lvl8pPr marL="3200240" indent="0">
              <a:buNone/>
              <a:defRPr sz="1400"/>
            </a:lvl8pPr>
            <a:lvl9pPr marL="3657416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A7B1A700-7212-524C-82CA-F704C367C37F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23319341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99169" y="6561671"/>
            <a:ext cx="1439332" cy="262467"/>
          </a:xfrm>
        </p:spPr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FF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fld id="{5C1AF64A-CB62-3D4B-9CBC-C26B9FF18E2B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152198000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icture.outlook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9324" y="16704"/>
            <a:ext cx="1492758" cy="68894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3" y="806454"/>
            <a:ext cx="8855075" cy="5616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35669" y="6574370"/>
            <a:ext cx="1439332" cy="262467"/>
          </a:xfrm>
        </p:spPr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51206" y="6565900"/>
            <a:ext cx="4902200" cy="228600"/>
          </a:xfrm>
        </p:spPr>
        <p:txBody>
          <a:bodyPr/>
          <a:lstStyle>
            <a:lvl1pPr>
              <a:defRPr smtClean="0">
                <a:solidFill>
                  <a:srgbClr val="FF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fld id="{5C1AF64A-CB62-3D4B-9CBC-C26B9FF18E2B}" type="slidenum">
              <a:rPr lang="en-US" altLang="ja-JP"/>
              <a:pPr/>
              <a:t>‹#›</a:t>
            </a:fld>
            <a:endParaRPr lang="en-US" altLang="ja-JP" dirty="0"/>
          </a:p>
        </p:txBody>
      </p:sp>
      <p:grpSp>
        <p:nvGrpSpPr>
          <p:cNvPr id="10" name="Group 60"/>
          <p:cNvGrpSpPr>
            <a:grpSpLocks/>
          </p:cNvGrpSpPr>
          <p:nvPr userDrawn="1"/>
        </p:nvGrpSpPr>
        <p:grpSpPr bwMode="auto">
          <a:xfrm rot="5400000">
            <a:off x="4086225" y="-3648075"/>
            <a:ext cx="431800" cy="8604250"/>
            <a:chOff x="5468" y="1333"/>
            <a:chExt cx="243" cy="2714"/>
          </a:xfrm>
        </p:grpSpPr>
        <p:sp>
          <p:nvSpPr>
            <p:cNvPr id="11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0" y="0"/>
            <a:ext cx="65405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694323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EC7F85B-340E-9941-AF39-030851572DD6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628589746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EC7F85B-340E-9941-AF39-030851572DD6}" type="slidenum">
              <a:rPr lang="en-US" altLang="ja-JP"/>
              <a:pPr/>
              <a:t>‹#›</a:t>
            </a:fld>
            <a:endParaRPr lang="en-US" altLang="ja-JP"/>
          </a:p>
        </p:txBody>
      </p:sp>
      <p:pic>
        <p:nvPicPr>
          <p:cNvPr id="6" name="Picture 5" descr="picture.outlook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3924" y="0"/>
            <a:ext cx="1492758" cy="688942"/>
          </a:xfrm>
          <a:prstGeom prst="rect">
            <a:avLst/>
          </a:prstGeom>
        </p:spPr>
      </p:pic>
      <p:grpSp>
        <p:nvGrpSpPr>
          <p:cNvPr id="8" name="Group 60"/>
          <p:cNvGrpSpPr>
            <a:grpSpLocks/>
          </p:cNvGrpSpPr>
          <p:nvPr userDrawn="1"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9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800" y="0"/>
            <a:ext cx="64262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092656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DBD2CD6-BD71-9540-8FCE-C04CD30520C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874674079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975" y="692155"/>
            <a:ext cx="4351338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8" y="692155"/>
            <a:ext cx="4351337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58434" y="6565901"/>
            <a:ext cx="1507067" cy="275168"/>
          </a:xfrm>
        </p:spPr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75036" y="6578600"/>
            <a:ext cx="4236508" cy="228600"/>
          </a:xfrm>
        </p:spPr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AC92166-1194-2F48-BFD2-97EB8C061038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6599862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2" y="6245228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5" y="6245228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8"/>
            <a:ext cx="2133600" cy="476250"/>
          </a:xfrm>
          <a:prstGeom prst="rect">
            <a:avLst/>
          </a:prstGeom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B32F8949-A4D7-1044-8DE4-2C17568E9D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56611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4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gradFill flip="none"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FFFF66"/>
            </a:solidFill>
            <a:round/>
            <a:headEnd/>
            <a:tailEnd/>
          </a:ln>
          <a:effectLst>
            <a:glow rad="101600">
              <a:srgbClr val="FFFEE7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lIns="91436" tIns="45716" rIns="91436" bIns="45716"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Comic Sans MS"/>
              <a:ea typeface="ＭＳ Ｐゴシック"/>
              <a:cs typeface="Arial" pitchFamily="34" charset="0"/>
            </a:endParaRP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95268" y="228600"/>
            <a:ext cx="3787775" cy="1722438"/>
            <a:chOff x="195263" y="228600"/>
            <a:chExt cx="3787775" cy="1722438"/>
          </a:xfrm>
          <a:effectLst>
            <a:glow rad="101600">
              <a:schemeClr val="bg1">
                <a:lumMod val="85000"/>
                <a:alpha val="75000"/>
              </a:schemeClr>
            </a:glow>
          </a:effectLst>
        </p:grpSpPr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280988" y="280988"/>
              <a:ext cx="3571875" cy="161448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304800" y="228600"/>
              <a:ext cx="3562350" cy="15986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752476" y="457200"/>
              <a:ext cx="2362200" cy="145891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/>
          </p:nvGrpSpPr>
          <p:grpSpPr bwMode="auto">
            <a:xfrm>
              <a:off x="195263" y="234950"/>
              <a:ext cx="3787775" cy="1716088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</p:grpSp>
      </p:grpSp>
      <p:grpSp>
        <p:nvGrpSpPr>
          <p:cNvPr id="15" name="Group 70"/>
          <p:cNvGrpSpPr>
            <a:grpSpLocks/>
          </p:cNvGrpSpPr>
          <p:nvPr userDrawn="1"/>
        </p:nvGrpSpPr>
        <p:grpSpPr bwMode="auto">
          <a:xfrm>
            <a:off x="7848600" y="4343400"/>
            <a:ext cx="742950" cy="1058863"/>
            <a:chOff x="7848600" y="4343400"/>
            <a:chExt cx="742950" cy="1058863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7793038" y="4660900"/>
              <a:ext cx="998538" cy="46513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7766845" y="4641056"/>
              <a:ext cx="995362" cy="460375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7938295" y="4622006"/>
              <a:ext cx="658812" cy="42227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7848600" y="4343400"/>
              <a:ext cx="742950" cy="1058863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5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prstDash val="solid"/>
            <a:round/>
            <a:headEnd/>
            <a:tailEnd/>
          </a:ln>
          <a:effectLst/>
        </p:spPr>
        <p:txBody>
          <a:bodyPr lIns="91436" tIns="45716" rIns="91436" bIns="45716"/>
          <a:lstStyle/>
          <a:p>
            <a:pPr>
              <a:defRPr/>
            </a:pPr>
            <a:endParaRPr lang="en-US">
              <a:solidFill>
                <a:srgbClr val="000000"/>
              </a:solidFill>
              <a:ea typeface="ＭＳ Ｐゴシック"/>
              <a:cs typeface="Arial" pitchFamily="34" charset="0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3886200" y="1905002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 lIns="91436" tIns="45716" rIns="91436" bIns="45716"/>
          <a:lstStyle/>
          <a:p>
            <a:pPr>
              <a:defRPr/>
            </a:pPr>
            <a:endParaRPr lang="en-US" dirty="0">
              <a:solidFill>
                <a:srgbClr val="FF00FF"/>
              </a:solidFill>
              <a:ea typeface="ＭＳ Ｐゴシック"/>
              <a:cs typeface="Arial" pitchFamily="34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blurRad="63500" dist="46662" dir="2115817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>
              <a:defRPr>
                <a:solidFill>
                  <a:srgbClr val="0000FF"/>
                </a:solidFill>
                <a:latin typeface="+mj-lt"/>
              </a:defRPr>
            </a:lvl1pPr>
          </a:lstStyle>
          <a:p>
            <a:r>
              <a:rPr lang="ja-JP" altLang="en-US" noProof="0" dirty="0" smtClean="0"/>
              <a:t>マスタ</a:t>
            </a:r>
            <a:r>
              <a:rPr lang="en-US" altLang="ja-JP" noProof="0" dirty="0" smtClean="0"/>
              <a:t> </a:t>
            </a:r>
            <a:r>
              <a:rPr lang="ja-JP" altLang="en-US" noProof="0" dirty="0" smtClean="0"/>
              <a:t>タイトルの書式設定</a:t>
            </a:r>
            <a:endParaRPr lang="en-US" altLang="ja-JP" noProof="0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defRPr sz="2000"/>
            </a:lvl1pPr>
          </a:lstStyle>
          <a:p>
            <a:r>
              <a:rPr lang="ja-JP" altLang="en-US"/>
              <a:t>マスタ</a:t>
            </a:r>
            <a:r>
              <a:rPr lang="en-US" altLang="ja-JP"/>
              <a:t> </a:t>
            </a:r>
            <a:r>
              <a:rPr lang="ja-JP" altLang="en-US"/>
              <a:t>サブタイトルの書式設定</a:t>
            </a:r>
            <a:endParaRPr lang="en-US" altLang="ja-JP"/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1377950" y="6248400"/>
            <a:ext cx="1728788" cy="330200"/>
          </a:xfrm>
        </p:spPr>
        <p:txBody>
          <a:bodyPr/>
          <a:lstStyle>
            <a:lvl1pPr>
              <a:defRPr sz="1400" b="1" i="0">
                <a:solidFill>
                  <a:srgbClr val="0000FF"/>
                </a:solidFill>
                <a:effectLst/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4978400" cy="381000"/>
          </a:xfrm>
        </p:spPr>
        <p:txBody>
          <a:bodyPr/>
          <a:lstStyle>
            <a:lvl1pPr>
              <a:defRPr sz="1400" b="1" i="0">
                <a:solidFill>
                  <a:srgbClr val="FF00FF"/>
                </a:solidFill>
                <a:effectLst/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115300" y="6248400"/>
            <a:ext cx="571500" cy="292100"/>
          </a:xfrm>
        </p:spPr>
        <p:txBody>
          <a:bodyPr/>
          <a:lstStyle>
            <a:lvl1pPr>
              <a:defRPr sz="1400" b="0" i="0">
                <a:solidFill>
                  <a:srgbClr val="0000FF"/>
                </a:solidFill>
                <a:effectLst/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B35552E8-A1A4-4FA0-8BAF-6C0E6C44FF0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2898411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icture.outlook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9324" y="16704"/>
            <a:ext cx="1492758" cy="68894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3" y="806454"/>
            <a:ext cx="8855075" cy="5616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35669" y="6574370"/>
            <a:ext cx="1439332" cy="262467"/>
          </a:xfrm>
        </p:spPr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51206" y="6565900"/>
            <a:ext cx="4902200" cy="228600"/>
          </a:xfrm>
        </p:spPr>
        <p:txBody>
          <a:bodyPr/>
          <a:lstStyle>
            <a:lvl1pPr>
              <a:defRPr smtClean="0">
                <a:solidFill>
                  <a:srgbClr val="FF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fld id="{5C1AF64A-CB62-3D4B-9CBC-C26B9FF18E2B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grpSp>
        <p:nvGrpSpPr>
          <p:cNvPr id="10" name="Group 60"/>
          <p:cNvGrpSpPr>
            <a:grpSpLocks/>
          </p:cNvGrpSpPr>
          <p:nvPr userDrawn="1"/>
        </p:nvGrpSpPr>
        <p:grpSpPr bwMode="auto">
          <a:xfrm rot="5400000">
            <a:off x="4086225" y="-3648075"/>
            <a:ext cx="431800" cy="8604250"/>
            <a:chOff x="5468" y="1333"/>
            <a:chExt cx="243" cy="2714"/>
          </a:xfrm>
        </p:grpSpPr>
        <p:sp>
          <p:nvSpPr>
            <p:cNvPr id="11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0" y="0"/>
            <a:ext cx="65405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800"/>
            </a:lvl2pPr>
            <a:lvl3pPr marL="914355" indent="0">
              <a:buNone/>
              <a:defRPr sz="1600"/>
            </a:lvl3pPr>
            <a:lvl4pPr marL="1371533" indent="0">
              <a:buNone/>
              <a:defRPr sz="1400"/>
            </a:lvl4pPr>
            <a:lvl5pPr marL="1828710" indent="0">
              <a:buNone/>
              <a:defRPr sz="1400"/>
            </a:lvl5pPr>
            <a:lvl6pPr marL="2285888" indent="0">
              <a:buNone/>
              <a:defRPr sz="1400"/>
            </a:lvl6pPr>
            <a:lvl7pPr marL="2743065" indent="0">
              <a:buNone/>
              <a:defRPr sz="1400"/>
            </a:lvl7pPr>
            <a:lvl8pPr marL="3200240" indent="0">
              <a:buNone/>
              <a:defRPr sz="1400"/>
            </a:lvl8pPr>
            <a:lvl9pPr marL="3657416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6C840880-9B4F-4C3A-8EED-180A7DC34AE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8121405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98638" y="6561138"/>
            <a:ext cx="1439862" cy="263525"/>
          </a:xfrm>
        </p:spPr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FF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0FDC1F54-0016-4A56-9ADA-7CB38474FB95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514673965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8" y="17463"/>
            <a:ext cx="1492250" cy="68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60"/>
          <p:cNvGrpSpPr>
            <a:grpSpLocks/>
          </p:cNvGrpSpPr>
          <p:nvPr userDrawn="1"/>
        </p:nvGrpSpPr>
        <p:grpSpPr bwMode="auto">
          <a:xfrm rot="5400000">
            <a:off x="4086225" y="-3648075"/>
            <a:ext cx="431800" cy="8604250"/>
            <a:chOff x="5468" y="1333"/>
            <a:chExt cx="243" cy="2714"/>
          </a:xfrm>
        </p:grpSpPr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 userDrawn="1"/>
          </p:nvSpPr>
          <p:spPr bwMode="auto">
            <a:xfrm flipH="1">
              <a:off x="5506" y="1335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3" y="806454"/>
            <a:ext cx="8855075" cy="5616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0" y="0"/>
            <a:ext cx="65405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1735138" y="6573838"/>
            <a:ext cx="1439862" cy="263525"/>
          </a:xfrm>
        </p:spPr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FF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E99937EF-AFA3-4916-9904-95525AEF2D36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861472400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828643DD-0EBA-4EC9-A339-2B23B98EBC5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217431537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8" y="0"/>
            <a:ext cx="149225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60"/>
          <p:cNvGrpSpPr>
            <a:grpSpLocks/>
          </p:cNvGrpSpPr>
          <p:nvPr userDrawn="1"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5" name="Freeform 4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506" y="1335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800" y="0"/>
            <a:ext cx="64262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F519581B-24DE-4456-B6A9-B9AEE3ABC88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14191706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A55C1895-8DB1-454D-914C-F7840754F37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98886943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975" y="692155"/>
            <a:ext cx="4351338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8" y="692155"/>
            <a:ext cx="4351337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58963" y="6565900"/>
            <a:ext cx="1506537" cy="274638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75025" y="6578600"/>
            <a:ext cx="4237038" cy="22860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1F263D0B-E162-4B6D-90DF-8D07BF37FC1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682257089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F05AF0EE-76EA-4002-94E1-5B205F620A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756818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4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gradFill flip="none"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FFFF66"/>
            </a:solidFill>
            <a:round/>
            <a:headEnd/>
            <a:tailEnd/>
          </a:ln>
          <a:effectLst>
            <a:glow rad="101600">
              <a:srgbClr val="FFFEE7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lIns="91436" tIns="45716" rIns="91436" bIns="45716"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Comic Sans MS"/>
              <a:ea typeface="ＭＳ Ｐゴシック"/>
              <a:cs typeface="Arial" pitchFamily="34" charset="0"/>
            </a:endParaRP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95268" y="228600"/>
            <a:ext cx="3787775" cy="1722438"/>
            <a:chOff x="195263" y="228600"/>
            <a:chExt cx="3787775" cy="1722438"/>
          </a:xfrm>
          <a:effectLst>
            <a:glow rad="101600">
              <a:schemeClr val="bg1">
                <a:lumMod val="85000"/>
                <a:alpha val="75000"/>
              </a:schemeClr>
            </a:glow>
          </a:effectLst>
        </p:grpSpPr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280988" y="280988"/>
              <a:ext cx="3571875" cy="161448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304800" y="228600"/>
              <a:ext cx="3562350" cy="15986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752476" y="457200"/>
              <a:ext cx="2362200" cy="145891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/>
          </p:nvGrpSpPr>
          <p:grpSpPr bwMode="auto">
            <a:xfrm>
              <a:off x="195263" y="234950"/>
              <a:ext cx="3787775" cy="1716088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</p:grpSp>
      </p:grpSp>
      <p:grpSp>
        <p:nvGrpSpPr>
          <p:cNvPr id="15" name="Group 70"/>
          <p:cNvGrpSpPr>
            <a:grpSpLocks/>
          </p:cNvGrpSpPr>
          <p:nvPr userDrawn="1"/>
        </p:nvGrpSpPr>
        <p:grpSpPr bwMode="auto">
          <a:xfrm>
            <a:off x="7848600" y="4343400"/>
            <a:ext cx="742950" cy="1058863"/>
            <a:chOff x="7848600" y="4343400"/>
            <a:chExt cx="742950" cy="1058863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7793038" y="4660900"/>
              <a:ext cx="998538" cy="46513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7766845" y="4641056"/>
              <a:ext cx="995362" cy="460375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7938295" y="4622006"/>
              <a:ext cx="658812" cy="42227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7848600" y="4343400"/>
              <a:ext cx="742950" cy="1058863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5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prstDash val="solid"/>
            <a:round/>
            <a:headEnd/>
            <a:tailEnd/>
          </a:ln>
          <a:effectLst/>
        </p:spPr>
        <p:txBody>
          <a:bodyPr lIns="91436" tIns="45716" rIns="91436" bIns="45716"/>
          <a:lstStyle/>
          <a:p>
            <a:pPr>
              <a:defRPr/>
            </a:pPr>
            <a:endParaRPr lang="en-US">
              <a:solidFill>
                <a:srgbClr val="000000"/>
              </a:solidFill>
              <a:ea typeface="ＭＳ Ｐゴシック"/>
              <a:cs typeface="Arial" pitchFamily="34" charset="0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3886200" y="1905002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 lIns="91436" tIns="45716" rIns="91436" bIns="45716"/>
          <a:lstStyle/>
          <a:p>
            <a:pPr>
              <a:defRPr/>
            </a:pPr>
            <a:endParaRPr lang="en-US" dirty="0">
              <a:solidFill>
                <a:srgbClr val="FF00FF"/>
              </a:solidFill>
              <a:ea typeface="ＭＳ Ｐゴシック"/>
              <a:cs typeface="Arial" pitchFamily="34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blurRad="63500" dist="46662" dir="2115817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>
              <a:defRPr>
                <a:solidFill>
                  <a:srgbClr val="0000FF"/>
                </a:solidFill>
                <a:latin typeface="+mj-lt"/>
              </a:defRPr>
            </a:lvl1pPr>
          </a:lstStyle>
          <a:p>
            <a:r>
              <a:rPr lang="ja-JP" altLang="en-US" noProof="0" dirty="0" smtClean="0"/>
              <a:t>マスタ</a:t>
            </a:r>
            <a:r>
              <a:rPr lang="en-US" altLang="ja-JP" noProof="0" dirty="0" smtClean="0"/>
              <a:t> </a:t>
            </a:r>
            <a:r>
              <a:rPr lang="ja-JP" altLang="en-US" noProof="0" dirty="0" smtClean="0"/>
              <a:t>タイトルの書式設定</a:t>
            </a:r>
            <a:endParaRPr lang="en-US" altLang="ja-JP" noProof="0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defRPr sz="2000"/>
            </a:lvl1pPr>
          </a:lstStyle>
          <a:p>
            <a:r>
              <a:rPr lang="ja-JP" altLang="en-US"/>
              <a:t>マスタ</a:t>
            </a:r>
            <a:r>
              <a:rPr lang="en-US" altLang="ja-JP"/>
              <a:t> </a:t>
            </a:r>
            <a:r>
              <a:rPr lang="ja-JP" altLang="en-US"/>
              <a:t>サブタイトルの書式設定</a:t>
            </a:r>
            <a:endParaRPr lang="en-US" altLang="ja-JP"/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1377950" y="6248400"/>
            <a:ext cx="1728788" cy="330200"/>
          </a:xfrm>
        </p:spPr>
        <p:txBody>
          <a:bodyPr/>
          <a:lstStyle>
            <a:lvl1pPr>
              <a:defRPr sz="1400" b="1" i="0">
                <a:solidFill>
                  <a:srgbClr val="0000FF"/>
                </a:solidFill>
                <a:effectLst/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4978400" cy="381000"/>
          </a:xfrm>
        </p:spPr>
        <p:txBody>
          <a:bodyPr/>
          <a:lstStyle>
            <a:lvl1pPr>
              <a:defRPr sz="1400" b="1" i="0">
                <a:solidFill>
                  <a:srgbClr val="FF00FF"/>
                </a:solidFill>
                <a:effectLst/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115300" y="6248400"/>
            <a:ext cx="571500" cy="292100"/>
          </a:xfrm>
        </p:spPr>
        <p:txBody>
          <a:bodyPr/>
          <a:lstStyle>
            <a:lvl1pPr>
              <a:defRPr sz="1400" b="0" i="0">
                <a:solidFill>
                  <a:srgbClr val="0000FF"/>
                </a:solidFill>
                <a:effectLst/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69B80AB2-15A9-4089-B617-6247994805CE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744593638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800"/>
            </a:lvl2pPr>
            <a:lvl3pPr marL="914355" indent="0">
              <a:buNone/>
              <a:defRPr sz="1600"/>
            </a:lvl3pPr>
            <a:lvl4pPr marL="1371533" indent="0">
              <a:buNone/>
              <a:defRPr sz="1400"/>
            </a:lvl4pPr>
            <a:lvl5pPr marL="1828710" indent="0">
              <a:buNone/>
              <a:defRPr sz="1400"/>
            </a:lvl5pPr>
            <a:lvl6pPr marL="2285888" indent="0">
              <a:buNone/>
              <a:defRPr sz="1400"/>
            </a:lvl6pPr>
            <a:lvl7pPr marL="2743065" indent="0">
              <a:buNone/>
              <a:defRPr sz="1400"/>
            </a:lvl7pPr>
            <a:lvl8pPr marL="3200240" indent="0">
              <a:buNone/>
              <a:defRPr sz="1400"/>
            </a:lvl8pPr>
            <a:lvl9pPr marL="3657416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01B239CE-6488-4245-A9C1-75AF1582DEB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920550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EC7F85B-340E-9941-AF39-030851572DD6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98638" y="6561138"/>
            <a:ext cx="1439862" cy="263525"/>
          </a:xfrm>
        </p:spPr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FF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1882EEA9-9295-4E3B-B747-6FDEDB255896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29851824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088" y="17463"/>
            <a:ext cx="1492250" cy="68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60"/>
          <p:cNvGrpSpPr>
            <a:grpSpLocks/>
          </p:cNvGrpSpPr>
          <p:nvPr userDrawn="1"/>
        </p:nvGrpSpPr>
        <p:grpSpPr bwMode="auto">
          <a:xfrm rot="5400000">
            <a:off x="4086225" y="-3648075"/>
            <a:ext cx="431800" cy="8604250"/>
            <a:chOff x="5468" y="1333"/>
            <a:chExt cx="243" cy="2714"/>
          </a:xfrm>
        </p:grpSpPr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 userDrawn="1"/>
          </p:nvSpPr>
          <p:spPr bwMode="auto">
            <a:xfrm flipH="1">
              <a:off x="5506" y="1335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3" y="806454"/>
            <a:ext cx="8855075" cy="5616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0" y="0"/>
            <a:ext cx="65405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1735138" y="6573838"/>
            <a:ext cx="1439862" cy="263525"/>
          </a:xfrm>
        </p:spPr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FF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A913E591-C417-4708-A8E8-386F75175D1A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80852098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DE4BF92C-17FF-41BA-A7E4-FF59521CD18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17869079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688" y="0"/>
            <a:ext cx="149225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60"/>
          <p:cNvGrpSpPr>
            <a:grpSpLocks/>
          </p:cNvGrpSpPr>
          <p:nvPr userDrawn="1"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5" name="Freeform 4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506" y="1335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800" y="0"/>
            <a:ext cx="64262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E76FFBFB-06A2-4796-80DE-45405F7054D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195755973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2776CE3C-7FE9-4129-AC0A-DFE139F373FB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149489560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975" y="692155"/>
            <a:ext cx="4351338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8" y="692155"/>
            <a:ext cx="4351337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58963" y="6565900"/>
            <a:ext cx="1506537" cy="274638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75025" y="6578600"/>
            <a:ext cx="4237038" cy="22860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2CC56FE8-C15B-4A6C-8B7A-EF7042CC463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37154932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EBCB642E-D177-4F31-B598-1761AAFA04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27716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EC7F85B-340E-9941-AF39-030851572DD6}" type="slidenum">
              <a:rPr lang="en-US" altLang="ja-JP"/>
              <a:pPr/>
              <a:t>‹#›</a:t>
            </a:fld>
            <a:endParaRPr lang="en-US" altLang="ja-JP"/>
          </a:p>
        </p:txBody>
      </p:sp>
      <p:pic>
        <p:nvPicPr>
          <p:cNvPr id="6" name="Picture 5" descr="picture.outlook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924" y="0"/>
            <a:ext cx="1492758" cy="688942"/>
          </a:xfrm>
          <a:prstGeom prst="rect">
            <a:avLst/>
          </a:prstGeom>
        </p:spPr>
      </p:pic>
      <p:grpSp>
        <p:nvGrpSpPr>
          <p:cNvPr id="8" name="Group 60"/>
          <p:cNvGrpSpPr>
            <a:grpSpLocks/>
          </p:cNvGrpSpPr>
          <p:nvPr userDrawn="1"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9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800" y="0"/>
            <a:ext cx="64262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DBD2CD6-BD71-9540-8FCE-C04CD30520C4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975" y="692155"/>
            <a:ext cx="4351338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8" y="692155"/>
            <a:ext cx="4351337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58434" y="6565901"/>
            <a:ext cx="1507067" cy="275168"/>
          </a:xfrm>
        </p:spPr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75036" y="6578600"/>
            <a:ext cx="4236508" cy="228600"/>
          </a:xfrm>
        </p:spPr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AC92166-1194-2F48-BFD2-97EB8C061038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2" y="6245228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5" y="6245228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8"/>
            <a:ext cx="2133600" cy="476250"/>
          </a:xfrm>
          <a:prstGeom prst="rect">
            <a:avLst/>
          </a:prstGeom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B32F8949-A4D7-1044-8DE4-2C17568E9D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5.png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gi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25.xml"/><Relationship Id="rId15" Type="http://schemas.openxmlformats.org/officeDocument/2006/relationships/image" Target="../media/image5.png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image" Target="../media/image4.gi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34.xml"/><Relationship Id="rId15" Type="http://schemas.openxmlformats.org/officeDocument/2006/relationships/image" Target="../media/image5.png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image" Target="../media/image4.gif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43.xml"/><Relationship Id="rId15" Type="http://schemas.openxmlformats.org/officeDocument/2006/relationships/image" Target="../media/image5.png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2.xml"/><Relationship Id="rId15" Type="http://schemas.openxmlformats.org/officeDocument/2006/relationships/image" Target="../media/image5.png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10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31434" y="6565901"/>
            <a:ext cx="1507067" cy="275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endParaRPr lang="en-US" altLang="ja-JP" dirty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1206" y="6565900"/>
            <a:ext cx="4902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ctr">
              <a:defRPr kumimoji="0" sz="1200" i="1">
                <a:solidFill>
                  <a:srgbClr val="FF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endParaRPr lang="en-US" altLang="ja-JP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2" y="6553200"/>
            <a:ext cx="53340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fld id="{9EA87294-3AFE-9D4E-921B-BEF8B3AF57E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8248" name="Rectangle 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7" y="596900"/>
            <a:ext cx="902652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</a:t>
            </a:r>
            <a:r>
              <a:rPr lang="en-GB" dirty="0" smtClean="0"/>
              <a:t>level</a:t>
            </a:r>
            <a:endParaRPr lang="en-GB" dirty="0"/>
          </a:p>
        </p:txBody>
      </p:sp>
      <p:grpSp>
        <p:nvGrpSpPr>
          <p:cNvPr id="59" name="Group 58"/>
          <p:cNvGrpSpPr>
            <a:grpSpLocks noChangeAspect="1"/>
          </p:cNvGrpSpPr>
          <p:nvPr/>
        </p:nvGrpSpPr>
        <p:grpSpPr>
          <a:xfrm>
            <a:off x="0" y="6156722"/>
            <a:ext cx="1003762" cy="701278"/>
            <a:chOff x="7938" y="5878513"/>
            <a:chExt cx="1338262" cy="935037"/>
          </a:xfrm>
        </p:grpSpPr>
        <p:sp>
          <p:nvSpPr>
            <p:cNvPr id="8203" name="Freeform 11"/>
            <p:cNvSpPr>
              <a:spLocks noChangeAspect="1"/>
            </p:cNvSpPr>
            <p:nvPr userDrawn="1"/>
          </p:nvSpPr>
          <p:spPr bwMode="auto">
            <a:xfrm>
              <a:off x="30560" y="5896380"/>
              <a:ext cx="1296590" cy="773043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4" name="Freeform 12"/>
            <p:cNvSpPr>
              <a:spLocks noChangeAspect="1"/>
            </p:cNvSpPr>
            <p:nvPr userDrawn="1"/>
          </p:nvSpPr>
          <p:spPr bwMode="auto">
            <a:xfrm>
              <a:off x="1218803" y="5988097"/>
              <a:ext cx="84534" cy="153656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5" name="Freeform 13"/>
            <p:cNvSpPr>
              <a:spLocks noChangeAspect="1"/>
            </p:cNvSpPr>
            <p:nvPr userDrawn="1"/>
          </p:nvSpPr>
          <p:spPr bwMode="auto">
            <a:xfrm>
              <a:off x="25797" y="6216794"/>
              <a:ext cx="942975" cy="48836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6" name="Freeform 14"/>
            <p:cNvSpPr>
              <a:spLocks noChangeAspect="1"/>
            </p:cNvSpPr>
            <p:nvPr userDrawn="1"/>
          </p:nvSpPr>
          <p:spPr bwMode="auto">
            <a:xfrm>
              <a:off x="155575" y="6257292"/>
              <a:ext cx="625078" cy="44548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7" name="Freeform 15"/>
            <p:cNvSpPr>
              <a:spLocks noChangeAspect="1"/>
            </p:cNvSpPr>
            <p:nvPr userDrawn="1"/>
          </p:nvSpPr>
          <p:spPr bwMode="auto">
            <a:xfrm>
              <a:off x="579438" y="5928540"/>
              <a:ext cx="160734" cy="144127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8" name="Freeform 16"/>
            <p:cNvSpPr>
              <a:spLocks noChangeAspect="1"/>
            </p:cNvSpPr>
            <p:nvPr userDrawn="1"/>
          </p:nvSpPr>
          <p:spPr bwMode="auto">
            <a:xfrm>
              <a:off x="765175" y="6680143"/>
              <a:ext cx="90487" cy="133407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9" name="Freeform 17"/>
            <p:cNvSpPr>
              <a:spLocks noChangeAspect="1"/>
            </p:cNvSpPr>
            <p:nvPr userDrawn="1"/>
          </p:nvSpPr>
          <p:spPr bwMode="auto">
            <a:xfrm>
              <a:off x="602060" y="6017875"/>
              <a:ext cx="229791" cy="45620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0" name="Freeform 18"/>
            <p:cNvSpPr>
              <a:spLocks noChangeAspect="1"/>
            </p:cNvSpPr>
            <p:nvPr userDrawn="1"/>
          </p:nvSpPr>
          <p:spPr bwMode="auto">
            <a:xfrm>
              <a:off x="797322" y="5997626"/>
              <a:ext cx="433387" cy="207257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1" name="Freeform 19"/>
            <p:cNvSpPr>
              <a:spLocks noChangeAspect="1"/>
            </p:cNvSpPr>
            <p:nvPr userDrawn="1"/>
          </p:nvSpPr>
          <p:spPr bwMode="auto">
            <a:xfrm>
              <a:off x="415132" y="6120312"/>
              <a:ext cx="185737" cy="79806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212" name="Group 20"/>
            <p:cNvGrpSpPr>
              <a:grpSpLocks noChangeAspect="1"/>
            </p:cNvGrpSpPr>
            <p:nvPr userDrawn="1"/>
          </p:nvGrpSpPr>
          <p:grpSpPr bwMode="auto">
            <a:xfrm>
              <a:off x="7938" y="5878513"/>
              <a:ext cx="1338262" cy="929081"/>
              <a:chOff x="5" y="3490"/>
              <a:chExt cx="1124" cy="780"/>
            </a:xfrm>
          </p:grpSpPr>
          <p:grpSp>
            <p:nvGrpSpPr>
              <p:cNvPr id="8213" name="Group 21"/>
              <p:cNvGrpSpPr>
                <a:grpSpLocks noChangeAspect="1"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Freeform 22"/>
                <p:cNvSpPr>
                  <a:spLocks noChangeAspect="1"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15" name="Freeform 23"/>
                <p:cNvSpPr>
                  <a:spLocks noChangeAspect="1"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16" name="Freeform 24"/>
                <p:cNvSpPr>
                  <a:spLocks noChangeAspect="1"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8217" name="Freeform 25"/>
              <p:cNvSpPr>
                <a:spLocks noChangeAspect="1"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18" name="Freeform 26"/>
              <p:cNvSpPr>
                <a:spLocks noChangeAspect="1"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19" name="Freeform 27"/>
              <p:cNvSpPr>
                <a:spLocks noChangeAspect="1"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8220" name="Group 28"/>
              <p:cNvGrpSpPr>
                <a:grpSpLocks noChangeAspect="1"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Freeform 29"/>
                <p:cNvSpPr>
                  <a:spLocks noChangeAspect="1"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2" name="Freeform 30"/>
                <p:cNvSpPr>
                  <a:spLocks noChangeAspect="1"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3" name="Freeform 31"/>
                <p:cNvSpPr>
                  <a:spLocks noChangeAspect="1"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4" name="Freeform 32"/>
                <p:cNvSpPr>
                  <a:spLocks noChangeAspect="1"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5" name="Freeform 33"/>
                <p:cNvSpPr>
                  <a:spLocks noChangeAspect="1"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6" name="Freeform 34"/>
                <p:cNvSpPr>
                  <a:spLocks noChangeAspect="1"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7" name="Freeform 35"/>
                <p:cNvSpPr>
                  <a:spLocks noChangeAspect="1"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8" name="Freeform 36"/>
                <p:cNvSpPr>
                  <a:spLocks noChangeAspect="1"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8229" name="Group 37"/>
          <p:cNvGrpSpPr>
            <a:grpSpLocks/>
          </p:cNvGrpSpPr>
          <p:nvPr/>
        </p:nvGrpSpPr>
        <p:grpSpPr bwMode="auto">
          <a:xfrm>
            <a:off x="8680453" y="1628776"/>
            <a:ext cx="385763" cy="4795838"/>
            <a:chOff x="5468" y="1333"/>
            <a:chExt cx="243" cy="2714"/>
          </a:xfrm>
        </p:grpSpPr>
        <p:sp>
          <p:nvSpPr>
            <p:cNvPr id="823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8212732" y="414865"/>
            <a:ext cx="1212372" cy="1073944"/>
            <a:chOff x="7907932" y="0"/>
            <a:chExt cx="1616506" cy="1431925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8194" name="Freeform 2"/>
            <p:cNvSpPr>
              <a:spLocks noChangeAspect="1"/>
            </p:cNvSpPr>
            <p:nvPr/>
          </p:nvSpPr>
          <p:spPr bwMode="auto">
            <a:xfrm rot="18427436">
              <a:off x="8253722" y="-35530"/>
              <a:ext cx="870572" cy="1562152"/>
            </a:xfrm>
            <a:custGeom>
              <a:avLst/>
              <a:gdLst/>
              <a:ahLst/>
              <a:cxnLst>
                <a:cxn ang="0">
                  <a:pos x="2903" y="433"/>
                </a:cxn>
                <a:cxn ang="0">
                  <a:pos x="2565" y="80"/>
                </a:cxn>
                <a:cxn ang="0">
                  <a:pos x="2241" y="0"/>
                </a:cxn>
                <a:cxn ang="0">
                  <a:pos x="110" y="2811"/>
                </a:cxn>
                <a:cxn ang="0">
                  <a:pos x="110" y="3228"/>
                </a:cxn>
                <a:cxn ang="0">
                  <a:pos x="0" y="3631"/>
                </a:cxn>
                <a:cxn ang="0">
                  <a:pos x="72" y="3686"/>
                </a:cxn>
                <a:cxn ang="0">
                  <a:pos x="441" y="3355"/>
                </a:cxn>
                <a:cxn ang="0">
                  <a:pos x="740" y="3228"/>
                </a:cxn>
                <a:cxn ang="0">
                  <a:pos x="2903" y="433"/>
                </a:cxn>
                <a:cxn ang="0">
                  <a:pos x="2903" y="433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0" name="Freeform 8"/>
            <p:cNvSpPr>
              <a:spLocks noChangeAspect="1"/>
            </p:cNvSpPr>
            <p:nvPr/>
          </p:nvSpPr>
          <p:spPr bwMode="auto">
            <a:xfrm rot="18427436">
              <a:off x="8302127" y="-39735"/>
              <a:ext cx="872951" cy="1571670"/>
            </a:xfrm>
            <a:custGeom>
              <a:avLst/>
              <a:gdLst/>
              <a:ahLst/>
              <a:cxnLst>
                <a:cxn ang="0">
                  <a:pos x="2293" y="0"/>
                </a:cxn>
                <a:cxn ang="0">
                  <a:pos x="130" y="2835"/>
                </a:cxn>
                <a:cxn ang="0">
                  <a:pos x="131" y="3201"/>
                </a:cxn>
                <a:cxn ang="0">
                  <a:pos x="0" y="3633"/>
                </a:cxn>
                <a:cxn ang="0">
                  <a:pos x="50" y="3703"/>
                </a:cxn>
                <a:cxn ang="0">
                  <a:pos x="422" y="3352"/>
                </a:cxn>
                <a:cxn ang="0">
                  <a:pos x="763" y="3220"/>
                </a:cxn>
                <a:cxn ang="0">
                  <a:pos x="2911" y="428"/>
                </a:cxn>
                <a:cxn ang="0">
                  <a:pos x="2589" y="96"/>
                </a:cxn>
                <a:cxn ang="0">
                  <a:pos x="2293" y="0"/>
                </a:cxn>
                <a:cxn ang="0">
                  <a:pos x="2293" y="0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1" name="Freeform 9"/>
            <p:cNvSpPr>
              <a:spLocks noChangeAspect="1"/>
            </p:cNvSpPr>
            <p:nvPr/>
          </p:nvSpPr>
          <p:spPr bwMode="auto">
            <a:xfrm rot="18427436">
              <a:off x="8292965" y="120342"/>
              <a:ext cx="768292" cy="1177860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432" y="2553"/>
                </a:cxn>
                <a:cxn ang="0">
                  <a:pos x="736" y="2777"/>
                </a:cxn>
                <a:cxn ang="0">
                  <a:pos x="2561" y="399"/>
                </a:cxn>
                <a:cxn ang="0">
                  <a:pos x="2118" y="82"/>
                </a:cxn>
                <a:cxn ang="0">
                  <a:pos x="1898" y="0"/>
                </a:cxn>
                <a:cxn ang="0">
                  <a:pos x="0" y="2485"/>
                </a:cxn>
                <a:cxn ang="0">
                  <a:pos x="0" y="248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232" name="Group 40"/>
            <p:cNvGrpSpPr>
              <a:grpSpLocks noChangeAspect="1"/>
            </p:cNvGrpSpPr>
            <p:nvPr/>
          </p:nvGrpSpPr>
          <p:grpSpPr bwMode="auto">
            <a:xfrm>
              <a:off x="7924800" y="0"/>
              <a:ext cx="1599034" cy="1431925"/>
              <a:chOff x="4610" y="57"/>
              <a:chExt cx="1344" cy="1204"/>
            </a:xfrm>
          </p:grpSpPr>
          <p:grpSp>
            <p:nvGrpSpPr>
              <p:cNvPr id="8233" name="Group 41"/>
              <p:cNvGrpSpPr>
                <a:grpSpLocks noChangeAspect="1"/>
              </p:cNvGrpSpPr>
              <p:nvPr userDrawn="1"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8234" name="Freeform 42"/>
                <p:cNvSpPr>
                  <a:spLocks noChangeAspect="1"/>
                </p:cNvSpPr>
                <p:nvPr userDrawn="1"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/>
                  <a:ahLst/>
                  <a:cxnLst>
                    <a:cxn ang="0">
                      <a:pos x="123" y="9"/>
                    </a:cxn>
                    <a:cxn ang="0">
                      <a:pos x="131" y="342"/>
                    </a:cxn>
                    <a:cxn ang="0">
                      <a:pos x="0" y="806"/>
                    </a:cxn>
                    <a:cxn ang="0">
                      <a:pos x="79" y="789"/>
                    </a:cxn>
                    <a:cxn ang="0">
                      <a:pos x="218" y="376"/>
                    </a:cxn>
                    <a:cxn ang="0">
                      <a:pos x="245" y="0"/>
                    </a:cxn>
                    <a:cxn ang="0">
                      <a:pos x="123" y="9"/>
                    </a:cxn>
                    <a:cxn ang="0">
                      <a:pos x="123" y="9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8235" name="Group 43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8236" name="Freeform 44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98" y="184"/>
                      </a:cxn>
                      <a:cxn ang="0">
                        <a:pos x="500" y="349"/>
                      </a:cxn>
                      <a:cxn ang="0">
                        <a:pos x="604" y="140"/>
                      </a:cxn>
                      <a:cxn ang="0">
                        <a:pos x="359" y="9"/>
                      </a:cxn>
                      <a:cxn ang="0">
                        <a:pos x="464" y="184"/>
                      </a:cxn>
                      <a:cxn ang="0">
                        <a:pos x="131" y="17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37" name="Freeform 45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/>
                    <a:ahLst/>
                    <a:cxnLst>
                      <a:cxn ang="0">
                        <a:pos x="741" y="129"/>
                      </a:cxn>
                      <a:cxn ang="0">
                        <a:pos x="485" y="352"/>
                      </a:cxn>
                      <a:cxn ang="0">
                        <a:pos x="163" y="762"/>
                      </a:cxn>
                      <a:cxn ang="0">
                        <a:pos x="0" y="1101"/>
                      </a:cxn>
                      <a:cxn ang="0">
                        <a:pos x="59" y="1230"/>
                      </a:cxn>
                      <a:cxn ang="0">
                        <a:pos x="262" y="1201"/>
                      </a:cxn>
                      <a:cxn ang="0">
                        <a:pos x="578" y="914"/>
                      </a:cxn>
                      <a:cxn ang="0">
                        <a:pos x="876" y="534"/>
                      </a:cxn>
                      <a:cxn ang="0">
                        <a:pos x="1034" y="270"/>
                      </a:cxn>
                      <a:cxn ang="0">
                        <a:pos x="1064" y="84"/>
                      </a:cxn>
                      <a:cxn ang="0">
                        <a:pos x="977" y="0"/>
                      </a:cxn>
                      <a:cxn ang="0">
                        <a:pos x="836" y="65"/>
                      </a:cxn>
                      <a:cxn ang="0">
                        <a:pos x="969" y="107"/>
                      </a:cxn>
                      <a:cxn ang="0">
                        <a:pos x="876" y="352"/>
                      </a:cxn>
                      <a:cxn ang="0">
                        <a:pos x="690" y="656"/>
                      </a:cxn>
                      <a:cxn ang="0">
                        <a:pos x="350" y="1008"/>
                      </a:cxn>
                      <a:cxn ang="0">
                        <a:pos x="116" y="1114"/>
                      </a:cxn>
                      <a:cxn ang="0">
                        <a:pos x="135" y="943"/>
                      </a:cxn>
                      <a:cxn ang="0">
                        <a:pos x="437" y="504"/>
                      </a:cxn>
                      <a:cxn ang="0">
                        <a:pos x="831" y="118"/>
                      </a:cxn>
                      <a:cxn ang="0">
                        <a:pos x="741" y="129"/>
                      </a:cxn>
                      <a:cxn ang="0">
                        <a:pos x="741" y="129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38" name="Freeform 46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/>
                    <a:ahLst/>
                    <a:cxnLst>
                      <a:cxn ang="0">
                        <a:pos x="1941" y="0"/>
                      </a:cxn>
                      <a:cxn ang="0">
                        <a:pos x="0" y="2521"/>
                      </a:cxn>
                      <a:cxn ang="0">
                        <a:pos x="192" y="2450"/>
                      </a:cxn>
                      <a:cxn ang="0">
                        <a:pos x="2002" y="61"/>
                      </a:cxn>
                      <a:cxn ang="0">
                        <a:pos x="1941" y="0"/>
                      </a:cxn>
                      <a:cxn ang="0">
                        <a:pos x="1941" y="0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39" name="Freeform 47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/>
                    <a:ahLst/>
                    <a:cxnLst>
                      <a:cxn ang="0">
                        <a:pos x="95" y="2844"/>
                      </a:cxn>
                      <a:cxn ang="0">
                        <a:pos x="394" y="2834"/>
                      </a:cxn>
                      <a:cxn ang="0">
                        <a:pos x="821" y="3009"/>
                      </a:cxn>
                      <a:cxn ang="0">
                        <a:pos x="681" y="2817"/>
                      </a:cxn>
                      <a:cxn ang="0">
                        <a:pos x="367" y="2703"/>
                      </a:cxn>
                      <a:cxn ang="0">
                        <a:pos x="637" y="2720"/>
                      </a:cxn>
                      <a:cxn ang="0">
                        <a:pos x="979" y="2870"/>
                      </a:cxn>
                      <a:cxn ang="0">
                        <a:pos x="2859" y="420"/>
                      </a:cxn>
                      <a:cxn ang="0">
                        <a:pos x="2578" y="148"/>
                      </a:cxn>
                      <a:cxn ang="0">
                        <a:pos x="2308" y="0"/>
                      </a:cxn>
                      <a:cxn ang="0">
                        <a:pos x="2692" y="78"/>
                      </a:cxn>
                      <a:cxn ang="0">
                        <a:pos x="3007" y="428"/>
                      </a:cxn>
                      <a:cxn ang="0">
                        <a:pos x="831" y="3273"/>
                      </a:cxn>
                      <a:cxn ang="0">
                        <a:pos x="481" y="3412"/>
                      </a:cxn>
                      <a:cxn ang="0">
                        <a:pos x="105" y="3771"/>
                      </a:cxn>
                      <a:cxn ang="0">
                        <a:pos x="0" y="3667"/>
                      </a:cxn>
                      <a:cxn ang="0">
                        <a:pos x="131" y="3631"/>
                      </a:cxn>
                      <a:cxn ang="0">
                        <a:pos x="376" y="3385"/>
                      </a:cxn>
                      <a:cxn ang="0">
                        <a:pos x="165" y="3273"/>
                      </a:cxn>
                      <a:cxn ang="0">
                        <a:pos x="165" y="3176"/>
                      </a:cxn>
                      <a:cxn ang="0">
                        <a:pos x="411" y="3298"/>
                      </a:cxn>
                      <a:cxn ang="0">
                        <a:pos x="411" y="3186"/>
                      </a:cxn>
                      <a:cxn ang="0">
                        <a:pos x="603" y="3220"/>
                      </a:cxn>
                      <a:cxn ang="0">
                        <a:pos x="428" y="3079"/>
                      </a:cxn>
                      <a:cxn ang="0">
                        <a:pos x="629" y="3062"/>
                      </a:cxn>
                      <a:cxn ang="0">
                        <a:pos x="95" y="2844"/>
                      </a:cxn>
                      <a:cxn ang="0">
                        <a:pos x="95" y="2844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40" name="Freeform 48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/>
                    <a:ahLst/>
                    <a:cxnLst>
                      <a:cxn ang="0">
                        <a:pos x="0" y="80"/>
                      </a:cxn>
                      <a:cxn ang="0">
                        <a:pos x="255" y="106"/>
                      </a:cxn>
                      <a:cxn ang="0">
                        <a:pos x="639" y="342"/>
                      </a:cxn>
                      <a:cxn ang="0">
                        <a:pos x="673" y="289"/>
                      </a:cxn>
                      <a:cxn ang="0">
                        <a:pos x="447" y="114"/>
                      </a:cxn>
                      <a:cxn ang="0">
                        <a:pos x="26" y="0"/>
                      </a:cxn>
                      <a:cxn ang="0">
                        <a:pos x="0" y="8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41" name="Freeform 49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40" y="148"/>
                      </a:cxn>
                      <a:cxn ang="0">
                        <a:pos x="638" y="403"/>
                      </a:cxn>
                      <a:cxn ang="0">
                        <a:pos x="716" y="296"/>
                      </a:cxn>
                      <a:cxn ang="0">
                        <a:pos x="420" y="114"/>
                      </a:cxn>
                      <a:cxn ang="0">
                        <a:pos x="70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42" name="Freeform 50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16" y="139"/>
                      </a:cxn>
                      <a:cxn ang="0">
                        <a:pos x="649" y="411"/>
                      </a:cxn>
                      <a:cxn ang="0">
                        <a:pos x="717" y="314"/>
                      </a:cxn>
                      <a:cxn ang="0">
                        <a:pos x="394" y="87"/>
                      </a:cxn>
                      <a:cxn ang="0">
                        <a:pos x="54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43" name="Freeform 51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/>
                    <a:ahLst/>
                    <a:cxnLst>
                      <a:cxn ang="0">
                        <a:pos x="0" y="88"/>
                      </a:cxn>
                      <a:cxn ang="0">
                        <a:pos x="272" y="131"/>
                      </a:cxn>
                      <a:cxn ang="0">
                        <a:pos x="665" y="386"/>
                      </a:cxn>
                      <a:cxn ang="0">
                        <a:pos x="709" y="308"/>
                      </a:cxn>
                      <a:cxn ang="0">
                        <a:pos x="306" y="53"/>
                      </a:cxn>
                      <a:cxn ang="0">
                        <a:pos x="43" y="0"/>
                      </a:cxn>
                      <a:cxn ang="0">
                        <a:pos x="0" y="88"/>
                      </a:cxn>
                      <a:cxn ang="0">
                        <a:pos x="0" y="88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8244" name="Line 52"/>
              <p:cNvSpPr>
                <a:spLocks noChangeAspect="1" noChangeShapeType="1"/>
              </p:cNvSpPr>
              <p:nvPr userDrawn="1"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pic>
        <p:nvPicPr>
          <p:cNvPr id="57" name="Picture 56" descr="EIClogo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5" y="32780"/>
            <a:ext cx="458925" cy="424420"/>
          </a:xfrm>
          <a:prstGeom prst="rect">
            <a:avLst/>
          </a:prstGeom>
        </p:spPr>
      </p:pic>
      <p:grpSp>
        <p:nvGrpSpPr>
          <p:cNvPr id="8252" name="Group 60"/>
          <p:cNvGrpSpPr>
            <a:grpSpLocks/>
          </p:cNvGrpSpPr>
          <p:nvPr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8253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4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5400"/>
            <a:ext cx="8458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err="1" smtClean="0"/>
              <a:t>bubu</a:t>
            </a:r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1" r:id="rId3"/>
    <p:sldLayoutId id="2147483657" r:id="rId4"/>
    <p:sldLayoutId id="2147483655" r:id="rId5"/>
    <p:sldLayoutId id="2147483658" r:id="rId6"/>
    <p:sldLayoutId id="2147483656" r:id="rId7"/>
    <p:sldLayoutId id="2147483653" r:id="rId8"/>
    <p:sldLayoutId id="2147483659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2pPr>
      <a:lvl3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3pPr>
      <a:lvl4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4pPr>
      <a:lvl5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5pPr>
      <a:lvl6pPr marL="457178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6pPr>
      <a:lvl7pPr marL="914355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7pPr>
      <a:lvl8pPr marL="1371533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8pPr>
      <a:lvl9pPr marL="182871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9pPr>
    </p:titleStyle>
    <p:bodyStyle>
      <a:lvl1pPr marL="342883" indent="-342883" algn="l" rtl="0" fontAlgn="base">
        <a:spcBef>
          <a:spcPct val="20000"/>
        </a:spcBef>
        <a:spcAft>
          <a:spcPct val="0"/>
        </a:spcAft>
        <a:buClr>
          <a:srgbClr val="0000FF"/>
        </a:buClr>
        <a:buFont typeface="Wingdings" charset="2"/>
        <a:buChar char="q"/>
        <a:defRPr kumimoji="1" sz="22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  <a:cs typeface="+mn-cs"/>
        </a:defRPr>
      </a:lvl1pPr>
      <a:lvl2pPr marL="742912" indent="-285735" algn="l" rtl="0" fontAlgn="base">
        <a:spcBef>
          <a:spcPct val="20000"/>
        </a:spcBef>
        <a:spcAft>
          <a:spcPct val="0"/>
        </a:spcAft>
        <a:buClr>
          <a:srgbClr val="0000FF"/>
        </a:buClr>
        <a:buFont typeface="Wingdings" charset="2"/>
        <a:buChar char="Ø"/>
        <a:defRPr kumimoji="1" sz="20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2pPr>
      <a:lvl3pPr marL="1142943" indent="-228588" algn="l" rtl="0" fontAlgn="base">
        <a:spcBef>
          <a:spcPct val="20000"/>
        </a:spcBef>
        <a:spcAft>
          <a:spcPct val="0"/>
        </a:spcAft>
        <a:buBlip>
          <a:blip r:embed="rId12"/>
        </a:buBlip>
        <a:defRPr kumimoji="1" sz="18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3pPr>
      <a:lvl4pPr marL="1600120" indent="-228588" algn="l" rtl="0" fontAlgn="base">
        <a:spcBef>
          <a:spcPct val="20000"/>
        </a:spcBef>
        <a:spcAft>
          <a:spcPct val="0"/>
        </a:spcAft>
        <a:buBlip>
          <a:blip r:embed="rId13"/>
        </a:buBlip>
        <a:defRPr kumimoji="1" sz="16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4pPr>
      <a:lvl5pPr marL="2057297" indent="-228588" algn="l" rtl="0" fontAlgn="base">
        <a:spcBef>
          <a:spcPct val="20000"/>
        </a:spcBef>
        <a:spcAft>
          <a:spcPct val="0"/>
        </a:spcAft>
        <a:buSzPct val="120000"/>
        <a:buFontTx/>
        <a:buBlip>
          <a:blip r:embed="rId14"/>
        </a:buBlip>
        <a:defRPr kumimoji="1" sz="14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5pPr>
      <a:lvl6pPr marL="251447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971652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3428828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388600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3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27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2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2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C88391-581A-406F-9DA4-8C82EFD7852C}" type="datetime1">
              <a:rPr lang="en-US" b="0">
                <a:effectLst/>
              </a:rPr>
              <a:pPr>
                <a:defRPr/>
              </a:pPr>
              <a:t>1/13/2014</a:t>
            </a:fld>
            <a:endParaRPr lang="en-US" b="0" dirty="0">
              <a:effectLst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b="0">
                <a:effectLst/>
              </a:rPr>
              <a:t>K. Dehmelt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600">
                <a:solidFill>
                  <a:srgbClr val="7B9899"/>
                </a:solidFill>
              </a:defRPr>
            </a:lvl1pPr>
          </a:lstStyle>
          <a:p>
            <a:fld id="{ECA3D0A4-43A3-43E2-AEB3-14A8EA8EA2FB}" type="slidenum">
              <a:rPr kumimoji="0" lang="en-US" b="0" smtClean="0">
                <a:effectLst/>
                <a:latin typeface="Georgia" panose="02040502050405020303" pitchFamily="18" charset="0"/>
                <a:cs typeface="Arial" panose="020B0604020202020204" pitchFamily="34" charset="0"/>
              </a:rPr>
              <a:pPr/>
              <a:t>‹#›</a:t>
            </a:fld>
            <a:endParaRPr kumimoji="0" lang="en-US" b="0" smtClean="0">
              <a:effectLst/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1038" name="Title Placeholder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40" name="Picture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" y="6064250"/>
            <a:ext cx="2049463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6499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anose="05020102010507070707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anose="05000000000000000000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31434" y="6565901"/>
            <a:ext cx="1507067" cy="275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endParaRPr lang="en-US" altLang="ja-JP" dirty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1206" y="6565900"/>
            <a:ext cx="4902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ctr">
              <a:defRPr kumimoji="0" sz="1200" i="1">
                <a:solidFill>
                  <a:srgbClr val="FF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endParaRPr lang="en-US" altLang="ja-JP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2" y="6553200"/>
            <a:ext cx="53340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fld id="{9EA87294-3AFE-9D4E-921B-BEF8B3AF57E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8248" name="Rectangle 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7" y="596900"/>
            <a:ext cx="902652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</a:t>
            </a:r>
            <a:r>
              <a:rPr lang="en-GB" dirty="0" smtClean="0"/>
              <a:t>level</a:t>
            </a:r>
            <a:endParaRPr lang="en-GB" dirty="0"/>
          </a:p>
        </p:txBody>
      </p:sp>
      <p:grpSp>
        <p:nvGrpSpPr>
          <p:cNvPr id="59" name="Group 58"/>
          <p:cNvGrpSpPr>
            <a:grpSpLocks noChangeAspect="1"/>
          </p:cNvGrpSpPr>
          <p:nvPr/>
        </p:nvGrpSpPr>
        <p:grpSpPr>
          <a:xfrm>
            <a:off x="0" y="6156722"/>
            <a:ext cx="1003762" cy="701278"/>
            <a:chOff x="7938" y="5878513"/>
            <a:chExt cx="1338262" cy="935037"/>
          </a:xfrm>
        </p:grpSpPr>
        <p:sp>
          <p:nvSpPr>
            <p:cNvPr id="8203" name="Freeform 11"/>
            <p:cNvSpPr>
              <a:spLocks noChangeAspect="1"/>
            </p:cNvSpPr>
            <p:nvPr userDrawn="1"/>
          </p:nvSpPr>
          <p:spPr bwMode="auto">
            <a:xfrm>
              <a:off x="30560" y="5896380"/>
              <a:ext cx="1296590" cy="773043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4" name="Freeform 12"/>
            <p:cNvSpPr>
              <a:spLocks noChangeAspect="1"/>
            </p:cNvSpPr>
            <p:nvPr userDrawn="1"/>
          </p:nvSpPr>
          <p:spPr bwMode="auto">
            <a:xfrm>
              <a:off x="1218803" y="5988097"/>
              <a:ext cx="84534" cy="153656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5" name="Freeform 13"/>
            <p:cNvSpPr>
              <a:spLocks noChangeAspect="1"/>
            </p:cNvSpPr>
            <p:nvPr userDrawn="1"/>
          </p:nvSpPr>
          <p:spPr bwMode="auto">
            <a:xfrm>
              <a:off x="25797" y="6216794"/>
              <a:ext cx="942975" cy="48836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6" name="Freeform 14"/>
            <p:cNvSpPr>
              <a:spLocks noChangeAspect="1"/>
            </p:cNvSpPr>
            <p:nvPr userDrawn="1"/>
          </p:nvSpPr>
          <p:spPr bwMode="auto">
            <a:xfrm>
              <a:off x="155575" y="6257292"/>
              <a:ext cx="625078" cy="44548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7" name="Freeform 15"/>
            <p:cNvSpPr>
              <a:spLocks noChangeAspect="1"/>
            </p:cNvSpPr>
            <p:nvPr userDrawn="1"/>
          </p:nvSpPr>
          <p:spPr bwMode="auto">
            <a:xfrm>
              <a:off x="579438" y="5928540"/>
              <a:ext cx="160734" cy="144127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8" name="Freeform 16"/>
            <p:cNvSpPr>
              <a:spLocks noChangeAspect="1"/>
            </p:cNvSpPr>
            <p:nvPr userDrawn="1"/>
          </p:nvSpPr>
          <p:spPr bwMode="auto">
            <a:xfrm>
              <a:off x="765175" y="6680143"/>
              <a:ext cx="90487" cy="133407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9" name="Freeform 17"/>
            <p:cNvSpPr>
              <a:spLocks noChangeAspect="1"/>
            </p:cNvSpPr>
            <p:nvPr userDrawn="1"/>
          </p:nvSpPr>
          <p:spPr bwMode="auto">
            <a:xfrm>
              <a:off x="602060" y="6017875"/>
              <a:ext cx="229791" cy="45620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10" name="Freeform 18"/>
            <p:cNvSpPr>
              <a:spLocks noChangeAspect="1"/>
            </p:cNvSpPr>
            <p:nvPr userDrawn="1"/>
          </p:nvSpPr>
          <p:spPr bwMode="auto">
            <a:xfrm>
              <a:off x="797322" y="5997626"/>
              <a:ext cx="433387" cy="207257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11" name="Freeform 19"/>
            <p:cNvSpPr>
              <a:spLocks noChangeAspect="1"/>
            </p:cNvSpPr>
            <p:nvPr userDrawn="1"/>
          </p:nvSpPr>
          <p:spPr bwMode="auto">
            <a:xfrm>
              <a:off x="415132" y="6120312"/>
              <a:ext cx="185737" cy="79806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8212" name="Group 20"/>
            <p:cNvGrpSpPr>
              <a:grpSpLocks noChangeAspect="1"/>
            </p:cNvGrpSpPr>
            <p:nvPr userDrawn="1"/>
          </p:nvGrpSpPr>
          <p:grpSpPr bwMode="auto">
            <a:xfrm>
              <a:off x="7938" y="5878513"/>
              <a:ext cx="1338262" cy="929081"/>
              <a:chOff x="5" y="3490"/>
              <a:chExt cx="1124" cy="780"/>
            </a:xfrm>
          </p:grpSpPr>
          <p:grpSp>
            <p:nvGrpSpPr>
              <p:cNvPr id="8213" name="Group 21"/>
              <p:cNvGrpSpPr>
                <a:grpSpLocks noChangeAspect="1"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Freeform 22"/>
                <p:cNvSpPr>
                  <a:spLocks noChangeAspect="1"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15" name="Freeform 23"/>
                <p:cNvSpPr>
                  <a:spLocks noChangeAspect="1"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16" name="Freeform 24"/>
                <p:cNvSpPr>
                  <a:spLocks noChangeAspect="1"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8217" name="Freeform 25"/>
              <p:cNvSpPr>
                <a:spLocks noChangeAspect="1"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18" name="Freeform 26"/>
              <p:cNvSpPr>
                <a:spLocks noChangeAspect="1"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19" name="Freeform 27"/>
              <p:cNvSpPr>
                <a:spLocks noChangeAspect="1"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8220" name="Group 28"/>
              <p:cNvGrpSpPr>
                <a:grpSpLocks noChangeAspect="1"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Freeform 29"/>
                <p:cNvSpPr>
                  <a:spLocks noChangeAspect="1"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2" name="Freeform 30"/>
                <p:cNvSpPr>
                  <a:spLocks noChangeAspect="1"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3" name="Freeform 31"/>
                <p:cNvSpPr>
                  <a:spLocks noChangeAspect="1"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4" name="Freeform 32"/>
                <p:cNvSpPr>
                  <a:spLocks noChangeAspect="1"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5" name="Freeform 33"/>
                <p:cNvSpPr>
                  <a:spLocks noChangeAspect="1"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6" name="Freeform 34"/>
                <p:cNvSpPr>
                  <a:spLocks noChangeAspect="1"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7" name="Freeform 35"/>
                <p:cNvSpPr>
                  <a:spLocks noChangeAspect="1"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8" name="Freeform 36"/>
                <p:cNvSpPr>
                  <a:spLocks noChangeAspect="1"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8229" name="Group 37"/>
          <p:cNvGrpSpPr>
            <a:grpSpLocks/>
          </p:cNvGrpSpPr>
          <p:nvPr/>
        </p:nvGrpSpPr>
        <p:grpSpPr bwMode="auto">
          <a:xfrm>
            <a:off x="8680453" y="1628776"/>
            <a:ext cx="385763" cy="4795838"/>
            <a:chOff x="5468" y="1333"/>
            <a:chExt cx="243" cy="2714"/>
          </a:xfrm>
        </p:grpSpPr>
        <p:sp>
          <p:nvSpPr>
            <p:cNvPr id="823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3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8212732" y="414865"/>
            <a:ext cx="1212372" cy="1073944"/>
            <a:chOff x="7907932" y="0"/>
            <a:chExt cx="1616506" cy="1431925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8194" name="Freeform 2"/>
            <p:cNvSpPr>
              <a:spLocks noChangeAspect="1"/>
            </p:cNvSpPr>
            <p:nvPr/>
          </p:nvSpPr>
          <p:spPr bwMode="auto">
            <a:xfrm rot="18427436">
              <a:off x="8253722" y="-35530"/>
              <a:ext cx="870572" cy="1562152"/>
            </a:xfrm>
            <a:custGeom>
              <a:avLst/>
              <a:gdLst/>
              <a:ahLst/>
              <a:cxnLst>
                <a:cxn ang="0">
                  <a:pos x="2903" y="433"/>
                </a:cxn>
                <a:cxn ang="0">
                  <a:pos x="2565" y="80"/>
                </a:cxn>
                <a:cxn ang="0">
                  <a:pos x="2241" y="0"/>
                </a:cxn>
                <a:cxn ang="0">
                  <a:pos x="110" y="2811"/>
                </a:cxn>
                <a:cxn ang="0">
                  <a:pos x="110" y="3228"/>
                </a:cxn>
                <a:cxn ang="0">
                  <a:pos x="0" y="3631"/>
                </a:cxn>
                <a:cxn ang="0">
                  <a:pos x="72" y="3686"/>
                </a:cxn>
                <a:cxn ang="0">
                  <a:pos x="441" y="3355"/>
                </a:cxn>
                <a:cxn ang="0">
                  <a:pos x="740" y="3228"/>
                </a:cxn>
                <a:cxn ang="0">
                  <a:pos x="2903" y="433"/>
                </a:cxn>
                <a:cxn ang="0">
                  <a:pos x="2903" y="433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0" name="Freeform 8"/>
            <p:cNvSpPr>
              <a:spLocks noChangeAspect="1"/>
            </p:cNvSpPr>
            <p:nvPr/>
          </p:nvSpPr>
          <p:spPr bwMode="auto">
            <a:xfrm rot="18427436">
              <a:off x="8302127" y="-39735"/>
              <a:ext cx="872951" cy="1571670"/>
            </a:xfrm>
            <a:custGeom>
              <a:avLst/>
              <a:gdLst/>
              <a:ahLst/>
              <a:cxnLst>
                <a:cxn ang="0">
                  <a:pos x="2293" y="0"/>
                </a:cxn>
                <a:cxn ang="0">
                  <a:pos x="130" y="2835"/>
                </a:cxn>
                <a:cxn ang="0">
                  <a:pos x="131" y="3201"/>
                </a:cxn>
                <a:cxn ang="0">
                  <a:pos x="0" y="3633"/>
                </a:cxn>
                <a:cxn ang="0">
                  <a:pos x="50" y="3703"/>
                </a:cxn>
                <a:cxn ang="0">
                  <a:pos x="422" y="3352"/>
                </a:cxn>
                <a:cxn ang="0">
                  <a:pos x="763" y="3220"/>
                </a:cxn>
                <a:cxn ang="0">
                  <a:pos x="2911" y="428"/>
                </a:cxn>
                <a:cxn ang="0">
                  <a:pos x="2589" y="96"/>
                </a:cxn>
                <a:cxn ang="0">
                  <a:pos x="2293" y="0"/>
                </a:cxn>
                <a:cxn ang="0">
                  <a:pos x="2293" y="0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1" name="Freeform 9"/>
            <p:cNvSpPr>
              <a:spLocks noChangeAspect="1"/>
            </p:cNvSpPr>
            <p:nvPr/>
          </p:nvSpPr>
          <p:spPr bwMode="auto">
            <a:xfrm rot="18427436">
              <a:off x="8292965" y="120342"/>
              <a:ext cx="768292" cy="1177860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432" y="2553"/>
                </a:cxn>
                <a:cxn ang="0">
                  <a:pos x="736" y="2777"/>
                </a:cxn>
                <a:cxn ang="0">
                  <a:pos x="2561" y="399"/>
                </a:cxn>
                <a:cxn ang="0">
                  <a:pos x="2118" y="82"/>
                </a:cxn>
                <a:cxn ang="0">
                  <a:pos x="1898" y="0"/>
                </a:cxn>
                <a:cxn ang="0">
                  <a:pos x="0" y="2485"/>
                </a:cxn>
                <a:cxn ang="0">
                  <a:pos x="0" y="248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8232" name="Group 40"/>
            <p:cNvGrpSpPr>
              <a:grpSpLocks noChangeAspect="1"/>
            </p:cNvGrpSpPr>
            <p:nvPr/>
          </p:nvGrpSpPr>
          <p:grpSpPr bwMode="auto">
            <a:xfrm>
              <a:off x="7924800" y="0"/>
              <a:ext cx="1599034" cy="1431925"/>
              <a:chOff x="4610" y="57"/>
              <a:chExt cx="1344" cy="1204"/>
            </a:xfrm>
          </p:grpSpPr>
          <p:grpSp>
            <p:nvGrpSpPr>
              <p:cNvPr id="8233" name="Group 41"/>
              <p:cNvGrpSpPr>
                <a:grpSpLocks noChangeAspect="1"/>
              </p:cNvGrpSpPr>
              <p:nvPr userDrawn="1"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8234" name="Freeform 42"/>
                <p:cNvSpPr>
                  <a:spLocks noChangeAspect="1"/>
                </p:cNvSpPr>
                <p:nvPr userDrawn="1"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/>
                  <a:ahLst/>
                  <a:cxnLst>
                    <a:cxn ang="0">
                      <a:pos x="123" y="9"/>
                    </a:cxn>
                    <a:cxn ang="0">
                      <a:pos x="131" y="342"/>
                    </a:cxn>
                    <a:cxn ang="0">
                      <a:pos x="0" y="806"/>
                    </a:cxn>
                    <a:cxn ang="0">
                      <a:pos x="79" y="789"/>
                    </a:cxn>
                    <a:cxn ang="0">
                      <a:pos x="218" y="376"/>
                    </a:cxn>
                    <a:cxn ang="0">
                      <a:pos x="245" y="0"/>
                    </a:cxn>
                    <a:cxn ang="0">
                      <a:pos x="123" y="9"/>
                    </a:cxn>
                    <a:cxn ang="0">
                      <a:pos x="123" y="9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8235" name="Group 43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8236" name="Freeform 44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98" y="184"/>
                      </a:cxn>
                      <a:cxn ang="0">
                        <a:pos x="500" y="349"/>
                      </a:cxn>
                      <a:cxn ang="0">
                        <a:pos x="604" y="140"/>
                      </a:cxn>
                      <a:cxn ang="0">
                        <a:pos x="359" y="9"/>
                      </a:cxn>
                      <a:cxn ang="0">
                        <a:pos x="464" y="184"/>
                      </a:cxn>
                      <a:cxn ang="0">
                        <a:pos x="131" y="17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7" name="Freeform 45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/>
                    <a:ahLst/>
                    <a:cxnLst>
                      <a:cxn ang="0">
                        <a:pos x="741" y="129"/>
                      </a:cxn>
                      <a:cxn ang="0">
                        <a:pos x="485" y="352"/>
                      </a:cxn>
                      <a:cxn ang="0">
                        <a:pos x="163" y="762"/>
                      </a:cxn>
                      <a:cxn ang="0">
                        <a:pos x="0" y="1101"/>
                      </a:cxn>
                      <a:cxn ang="0">
                        <a:pos x="59" y="1230"/>
                      </a:cxn>
                      <a:cxn ang="0">
                        <a:pos x="262" y="1201"/>
                      </a:cxn>
                      <a:cxn ang="0">
                        <a:pos x="578" y="914"/>
                      </a:cxn>
                      <a:cxn ang="0">
                        <a:pos x="876" y="534"/>
                      </a:cxn>
                      <a:cxn ang="0">
                        <a:pos x="1034" y="270"/>
                      </a:cxn>
                      <a:cxn ang="0">
                        <a:pos x="1064" y="84"/>
                      </a:cxn>
                      <a:cxn ang="0">
                        <a:pos x="977" y="0"/>
                      </a:cxn>
                      <a:cxn ang="0">
                        <a:pos x="836" y="65"/>
                      </a:cxn>
                      <a:cxn ang="0">
                        <a:pos x="969" y="107"/>
                      </a:cxn>
                      <a:cxn ang="0">
                        <a:pos x="876" y="352"/>
                      </a:cxn>
                      <a:cxn ang="0">
                        <a:pos x="690" y="656"/>
                      </a:cxn>
                      <a:cxn ang="0">
                        <a:pos x="350" y="1008"/>
                      </a:cxn>
                      <a:cxn ang="0">
                        <a:pos x="116" y="1114"/>
                      </a:cxn>
                      <a:cxn ang="0">
                        <a:pos x="135" y="943"/>
                      </a:cxn>
                      <a:cxn ang="0">
                        <a:pos x="437" y="504"/>
                      </a:cxn>
                      <a:cxn ang="0">
                        <a:pos x="831" y="118"/>
                      </a:cxn>
                      <a:cxn ang="0">
                        <a:pos x="741" y="129"/>
                      </a:cxn>
                      <a:cxn ang="0">
                        <a:pos x="741" y="129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8" name="Freeform 46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/>
                    <a:ahLst/>
                    <a:cxnLst>
                      <a:cxn ang="0">
                        <a:pos x="1941" y="0"/>
                      </a:cxn>
                      <a:cxn ang="0">
                        <a:pos x="0" y="2521"/>
                      </a:cxn>
                      <a:cxn ang="0">
                        <a:pos x="192" y="2450"/>
                      </a:cxn>
                      <a:cxn ang="0">
                        <a:pos x="2002" y="61"/>
                      </a:cxn>
                      <a:cxn ang="0">
                        <a:pos x="1941" y="0"/>
                      </a:cxn>
                      <a:cxn ang="0">
                        <a:pos x="1941" y="0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9" name="Freeform 47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/>
                    <a:ahLst/>
                    <a:cxnLst>
                      <a:cxn ang="0">
                        <a:pos x="95" y="2844"/>
                      </a:cxn>
                      <a:cxn ang="0">
                        <a:pos x="394" y="2834"/>
                      </a:cxn>
                      <a:cxn ang="0">
                        <a:pos x="821" y="3009"/>
                      </a:cxn>
                      <a:cxn ang="0">
                        <a:pos x="681" y="2817"/>
                      </a:cxn>
                      <a:cxn ang="0">
                        <a:pos x="367" y="2703"/>
                      </a:cxn>
                      <a:cxn ang="0">
                        <a:pos x="637" y="2720"/>
                      </a:cxn>
                      <a:cxn ang="0">
                        <a:pos x="979" y="2870"/>
                      </a:cxn>
                      <a:cxn ang="0">
                        <a:pos x="2859" y="420"/>
                      </a:cxn>
                      <a:cxn ang="0">
                        <a:pos x="2578" y="148"/>
                      </a:cxn>
                      <a:cxn ang="0">
                        <a:pos x="2308" y="0"/>
                      </a:cxn>
                      <a:cxn ang="0">
                        <a:pos x="2692" y="78"/>
                      </a:cxn>
                      <a:cxn ang="0">
                        <a:pos x="3007" y="428"/>
                      </a:cxn>
                      <a:cxn ang="0">
                        <a:pos x="831" y="3273"/>
                      </a:cxn>
                      <a:cxn ang="0">
                        <a:pos x="481" y="3412"/>
                      </a:cxn>
                      <a:cxn ang="0">
                        <a:pos x="105" y="3771"/>
                      </a:cxn>
                      <a:cxn ang="0">
                        <a:pos x="0" y="3667"/>
                      </a:cxn>
                      <a:cxn ang="0">
                        <a:pos x="131" y="3631"/>
                      </a:cxn>
                      <a:cxn ang="0">
                        <a:pos x="376" y="3385"/>
                      </a:cxn>
                      <a:cxn ang="0">
                        <a:pos x="165" y="3273"/>
                      </a:cxn>
                      <a:cxn ang="0">
                        <a:pos x="165" y="3176"/>
                      </a:cxn>
                      <a:cxn ang="0">
                        <a:pos x="411" y="3298"/>
                      </a:cxn>
                      <a:cxn ang="0">
                        <a:pos x="411" y="3186"/>
                      </a:cxn>
                      <a:cxn ang="0">
                        <a:pos x="603" y="3220"/>
                      </a:cxn>
                      <a:cxn ang="0">
                        <a:pos x="428" y="3079"/>
                      </a:cxn>
                      <a:cxn ang="0">
                        <a:pos x="629" y="3062"/>
                      </a:cxn>
                      <a:cxn ang="0">
                        <a:pos x="95" y="2844"/>
                      </a:cxn>
                      <a:cxn ang="0">
                        <a:pos x="95" y="2844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0" name="Freeform 48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/>
                    <a:ahLst/>
                    <a:cxnLst>
                      <a:cxn ang="0">
                        <a:pos x="0" y="80"/>
                      </a:cxn>
                      <a:cxn ang="0">
                        <a:pos x="255" y="106"/>
                      </a:cxn>
                      <a:cxn ang="0">
                        <a:pos x="639" y="342"/>
                      </a:cxn>
                      <a:cxn ang="0">
                        <a:pos x="673" y="289"/>
                      </a:cxn>
                      <a:cxn ang="0">
                        <a:pos x="447" y="114"/>
                      </a:cxn>
                      <a:cxn ang="0">
                        <a:pos x="26" y="0"/>
                      </a:cxn>
                      <a:cxn ang="0">
                        <a:pos x="0" y="8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1" name="Freeform 49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40" y="148"/>
                      </a:cxn>
                      <a:cxn ang="0">
                        <a:pos x="638" y="403"/>
                      </a:cxn>
                      <a:cxn ang="0">
                        <a:pos x="716" y="296"/>
                      </a:cxn>
                      <a:cxn ang="0">
                        <a:pos x="420" y="114"/>
                      </a:cxn>
                      <a:cxn ang="0">
                        <a:pos x="70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2" name="Freeform 50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16" y="139"/>
                      </a:cxn>
                      <a:cxn ang="0">
                        <a:pos x="649" y="411"/>
                      </a:cxn>
                      <a:cxn ang="0">
                        <a:pos x="717" y="314"/>
                      </a:cxn>
                      <a:cxn ang="0">
                        <a:pos x="394" y="87"/>
                      </a:cxn>
                      <a:cxn ang="0">
                        <a:pos x="54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3" name="Freeform 51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/>
                    <a:ahLst/>
                    <a:cxnLst>
                      <a:cxn ang="0">
                        <a:pos x="0" y="88"/>
                      </a:cxn>
                      <a:cxn ang="0">
                        <a:pos x="272" y="131"/>
                      </a:cxn>
                      <a:cxn ang="0">
                        <a:pos x="665" y="386"/>
                      </a:cxn>
                      <a:cxn ang="0">
                        <a:pos x="709" y="308"/>
                      </a:cxn>
                      <a:cxn ang="0">
                        <a:pos x="306" y="53"/>
                      </a:cxn>
                      <a:cxn ang="0">
                        <a:pos x="43" y="0"/>
                      </a:cxn>
                      <a:cxn ang="0">
                        <a:pos x="0" y="88"/>
                      </a:cxn>
                      <a:cxn ang="0">
                        <a:pos x="0" y="88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sp>
            <p:nvSpPr>
              <p:cNvPr id="8244" name="Line 52"/>
              <p:cNvSpPr>
                <a:spLocks noChangeAspect="1" noChangeShapeType="1"/>
              </p:cNvSpPr>
              <p:nvPr userDrawn="1"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pic>
        <p:nvPicPr>
          <p:cNvPr id="57" name="Picture 56" descr="EIClogo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5" y="32780"/>
            <a:ext cx="458925" cy="424420"/>
          </a:xfrm>
          <a:prstGeom prst="rect">
            <a:avLst/>
          </a:prstGeom>
        </p:spPr>
      </p:pic>
      <p:grpSp>
        <p:nvGrpSpPr>
          <p:cNvPr id="8252" name="Group 60"/>
          <p:cNvGrpSpPr>
            <a:grpSpLocks/>
          </p:cNvGrpSpPr>
          <p:nvPr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8253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54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5400"/>
            <a:ext cx="8458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err="1" smtClean="0"/>
              <a:t>bubu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292907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2pPr>
      <a:lvl3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3pPr>
      <a:lvl4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4pPr>
      <a:lvl5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5pPr>
      <a:lvl6pPr marL="457178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6pPr>
      <a:lvl7pPr marL="914355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7pPr>
      <a:lvl8pPr marL="1371533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8pPr>
      <a:lvl9pPr marL="182871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9pPr>
    </p:titleStyle>
    <p:bodyStyle>
      <a:lvl1pPr marL="342883" indent="-342883" algn="l" rtl="0" fontAlgn="base">
        <a:spcBef>
          <a:spcPct val="20000"/>
        </a:spcBef>
        <a:spcAft>
          <a:spcPct val="0"/>
        </a:spcAft>
        <a:buClr>
          <a:srgbClr val="0000FF"/>
        </a:buClr>
        <a:buFont typeface="Wingdings" charset="2"/>
        <a:buChar char="q"/>
        <a:defRPr kumimoji="1" sz="22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  <a:cs typeface="+mn-cs"/>
        </a:defRPr>
      </a:lvl1pPr>
      <a:lvl2pPr marL="742912" indent="-285735" algn="l" rtl="0" fontAlgn="base">
        <a:spcBef>
          <a:spcPct val="20000"/>
        </a:spcBef>
        <a:spcAft>
          <a:spcPct val="0"/>
        </a:spcAft>
        <a:buClr>
          <a:srgbClr val="0000FF"/>
        </a:buClr>
        <a:buFont typeface="Wingdings" charset="2"/>
        <a:buChar char="Ø"/>
        <a:defRPr kumimoji="1" sz="20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2pPr>
      <a:lvl3pPr marL="1142943" indent="-228588" algn="l" rtl="0" fontAlgn="base">
        <a:spcBef>
          <a:spcPct val="20000"/>
        </a:spcBef>
        <a:spcAft>
          <a:spcPct val="0"/>
        </a:spcAft>
        <a:buBlip>
          <a:blip r:embed="rId12"/>
        </a:buBlip>
        <a:defRPr kumimoji="1" sz="18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3pPr>
      <a:lvl4pPr marL="1600120" indent="-228588" algn="l" rtl="0" fontAlgn="base">
        <a:spcBef>
          <a:spcPct val="20000"/>
        </a:spcBef>
        <a:spcAft>
          <a:spcPct val="0"/>
        </a:spcAft>
        <a:buBlip>
          <a:blip r:embed="rId13"/>
        </a:buBlip>
        <a:defRPr kumimoji="1" sz="16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4pPr>
      <a:lvl5pPr marL="2057297" indent="-228588" algn="l" rtl="0" fontAlgn="base">
        <a:spcBef>
          <a:spcPct val="20000"/>
        </a:spcBef>
        <a:spcAft>
          <a:spcPct val="0"/>
        </a:spcAft>
        <a:buSzPct val="120000"/>
        <a:buFontTx/>
        <a:buBlip>
          <a:blip r:embed="rId14"/>
        </a:buBlip>
        <a:defRPr kumimoji="1" sz="14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5pPr>
      <a:lvl6pPr marL="251447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971652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3428828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388600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3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31434" y="6565901"/>
            <a:ext cx="1507067" cy="275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endParaRPr lang="en-US" altLang="ja-JP" dirty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1206" y="6565900"/>
            <a:ext cx="4902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ctr">
              <a:defRPr kumimoji="0" sz="1200" i="1">
                <a:solidFill>
                  <a:srgbClr val="FF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endParaRPr lang="en-US" altLang="ja-JP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2" y="6553200"/>
            <a:ext cx="53340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fld id="{9EA87294-3AFE-9D4E-921B-BEF8B3AF57E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8248" name="Rectangle 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7" y="596900"/>
            <a:ext cx="902652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</a:t>
            </a:r>
            <a:r>
              <a:rPr lang="en-GB" dirty="0" smtClean="0"/>
              <a:t>level</a:t>
            </a:r>
            <a:endParaRPr lang="en-GB" dirty="0"/>
          </a:p>
        </p:txBody>
      </p:sp>
      <p:grpSp>
        <p:nvGrpSpPr>
          <p:cNvPr id="59" name="Group 58"/>
          <p:cNvGrpSpPr>
            <a:grpSpLocks noChangeAspect="1"/>
          </p:cNvGrpSpPr>
          <p:nvPr/>
        </p:nvGrpSpPr>
        <p:grpSpPr>
          <a:xfrm>
            <a:off x="0" y="6156722"/>
            <a:ext cx="1003762" cy="701278"/>
            <a:chOff x="7938" y="5878513"/>
            <a:chExt cx="1338262" cy="935037"/>
          </a:xfrm>
        </p:grpSpPr>
        <p:sp>
          <p:nvSpPr>
            <p:cNvPr id="8203" name="Freeform 11"/>
            <p:cNvSpPr>
              <a:spLocks noChangeAspect="1"/>
            </p:cNvSpPr>
            <p:nvPr userDrawn="1"/>
          </p:nvSpPr>
          <p:spPr bwMode="auto">
            <a:xfrm>
              <a:off x="30560" y="5896380"/>
              <a:ext cx="1296590" cy="773043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4" name="Freeform 12"/>
            <p:cNvSpPr>
              <a:spLocks noChangeAspect="1"/>
            </p:cNvSpPr>
            <p:nvPr userDrawn="1"/>
          </p:nvSpPr>
          <p:spPr bwMode="auto">
            <a:xfrm>
              <a:off x="1218803" y="5988097"/>
              <a:ext cx="84534" cy="153656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5" name="Freeform 13"/>
            <p:cNvSpPr>
              <a:spLocks noChangeAspect="1"/>
            </p:cNvSpPr>
            <p:nvPr userDrawn="1"/>
          </p:nvSpPr>
          <p:spPr bwMode="auto">
            <a:xfrm>
              <a:off x="25797" y="6216794"/>
              <a:ext cx="942975" cy="48836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6" name="Freeform 14"/>
            <p:cNvSpPr>
              <a:spLocks noChangeAspect="1"/>
            </p:cNvSpPr>
            <p:nvPr userDrawn="1"/>
          </p:nvSpPr>
          <p:spPr bwMode="auto">
            <a:xfrm>
              <a:off x="155575" y="6257292"/>
              <a:ext cx="625078" cy="44548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7" name="Freeform 15"/>
            <p:cNvSpPr>
              <a:spLocks noChangeAspect="1"/>
            </p:cNvSpPr>
            <p:nvPr userDrawn="1"/>
          </p:nvSpPr>
          <p:spPr bwMode="auto">
            <a:xfrm>
              <a:off x="579438" y="5928540"/>
              <a:ext cx="160734" cy="144127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8" name="Freeform 16"/>
            <p:cNvSpPr>
              <a:spLocks noChangeAspect="1"/>
            </p:cNvSpPr>
            <p:nvPr userDrawn="1"/>
          </p:nvSpPr>
          <p:spPr bwMode="auto">
            <a:xfrm>
              <a:off x="765175" y="6680143"/>
              <a:ext cx="90487" cy="133407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9" name="Freeform 17"/>
            <p:cNvSpPr>
              <a:spLocks noChangeAspect="1"/>
            </p:cNvSpPr>
            <p:nvPr userDrawn="1"/>
          </p:nvSpPr>
          <p:spPr bwMode="auto">
            <a:xfrm>
              <a:off x="602060" y="6017875"/>
              <a:ext cx="229791" cy="45620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10" name="Freeform 18"/>
            <p:cNvSpPr>
              <a:spLocks noChangeAspect="1"/>
            </p:cNvSpPr>
            <p:nvPr userDrawn="1"/>
          </p:nvSpPr>
          <p:spPr bwMode="auto">
            <a:xfrm>
              <a:off x="797322" y="5997626"/>
              <a:ext cx="433387" cy="207257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11" name="Freeform 19"/>
            <p:cNvSpPr>
              <a:spLocks noChangeAspect="1"/>
            </p:cNvSpPr>
            <p:nvPr userDrawn="1"/>
          </p:nvSpPr>
          <p:spPr bwMode="auto">
            <a:xfrm>
              <a:off x="415132" y="6120312"/>
              <a:ext cx="185737" cy="79806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8212" name="Group 20"/>
            <p:cNvGrpSpPr>
              <a:grpSpLocks noChangeAspect="1"/>
            </p:cNvGrpSpPr>
            <p:nvPr userDrawn="1"/>
          </p:nvGrpSpPr>
          <p:grpSpPr bwMode="auto">
            <a:xfrm>
              <a:off x="7938" y="5878513"/>
              <a:ext cx="1338262" cy="929081"/>
              <a:chOff x="5" y="3490"/>
              <a:chExt cx="1124" cy="780"/>
            </a:xfrm>
          </p:grpSpPr>
          <p:grpSp>
            <p:nvGrpSpPr>
              <p:cNvPr id="8213" name="Group 21"/>
              <p:cNvGrpSpPr>
                <a:grpSpLocks noChangeAspect="1"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Freeform 22"/>
                <p:cNvSpPr>
                  <a:spLocks noChangeAspect="1"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15" name="Freeform 23"/>
                <p:cNvSpPr>
                  <a:spLocks noChangeAspect="1"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16" name="Freeform 24"/>
                <p:cNvSpPr>
                  <a:spLocks noChangeAspect="1"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8217" name="Freeform 25"/>
              <p:cNvSpPr>
                <a:spLocks noChangeAspect="1"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18" name="Freeform 26"/>
              <p:cNvSpPr>
                <a:spLocks noChangeAspect="1"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19" name="Freeform 27"/>
              <p:cNvSpPr>
                <a:spLocks noChangeAspect="1"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8220" name="Group 28"/>
              <p:cNvGrpSpPr>
                <a:grpSpLocks noChangeAspect="1"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Freeform 29"/>
                <p:cNvSpPr>
                  <a:spLocks noChangeAspect="1"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2" name="Freeform 30"/>
                <p:cNvSpPr>
                  <a:spLocks noChangeAspect="1"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3" name="Freeform 31"/>
                <p:cNvSpPr>
                  <a:spLocks noChangeAspect="1"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4" name="Freeform 32"/>
                <p:cNvSpPr>
                  <a:spLocks noChangeAspect="1"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5" name="Freeform 33"/>
                <p:cNvSpPr>
                  <a:spLocks noChangeAspect="1"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6" name="Freeform 34"/>
                <p:cNvSpPr>
                  <a:spLocks noChangeAspect="1"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7" name="Freeform 35"/>
                <p:cNvSpPr>
                  <a:spLocks noChangeAspect="1"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8" name="Freeform 36"/>
                <p:cNvSpPr>
                  <a:spLocks noChangeAspect="1"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8229" name="Group 37"/>
          <p:cNvGrpSpPr>
            <a:grpSpLocks/>
          </p:cNvGrpSpPr>
          <p:nvPr/>
        </p:nvGrpSpPr>
        <p:grpSpPr bwMode="auto">
          <a:xfrm>
            <a:off x="8680453" y="1628776"/>
            <a:ext cx="385763" cy="4795838"/>
            <a:chOff x="5468" y="1333"/>
            <a:chExt cx="243" cy="2714"/>
          </a:xfrm>
        </p:grpSpPr>
        <p:sp>
          <p:nvSpPr>
            <p:cNvPr id="823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3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8212732" y="414865"/>
            <a:ext cx="1212372" cy="1073944"/>
            <a:chOff x="7907932" y="0"/>
            <a:chExt cx="1616506" cy="1431925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8194" name="Freeform 2"/>
            <p:cNvSpPr>
              <a:spLocks noChangeAspect="1"/>
            </p:cNvSpPr>
            <p:nvPr/>
          </p:nvSpPr>
          <p:spPr bwMode="auto">
            <a:xfrm rot="18427436">
              <a:off x="8253722" y="-35530"/>
              <a:ext cx="870572" cy="1562152"/>
            </a:xfrm>
            <a:custGeom>
              <a:avLst/>
              <a:gdLst/>
              <a:ahLst/>
              <a:cxnLst>
                <a:cxn ang="0">
                  <a:pos x="2903" y="433"/>
                </a:cxn>
                <a:cxn ang="0">
                  <a:pos x="2565" y="80"/>
                </a:cxn>
                <a:cxn ang="0">
                  <a:pos x="2241" y="0"/>
                </a:cxn>
                <a:cxn ang="0">
                  <a:pos x="110" y="2811"/>
                </a:cxn>
                <a:cxn ang="0">
                  <a:pos x="110" y="3228"/>
                </a:cxn>
                <a:cxn ang="0">
                  <a:pos x="0" y="3631"/>
                </a:cxn>
                <a:cxn ang="0">
                  <a:pos x="72" y="3686"/>
                </a:cxn>
                <a:cxn ang="0">
                  <a:pos x="441" y="3355"/>
                </a:cxn>
                <a:cxn ang="0">
                  <a:pos x="740" y="3228"/>
                </a:cxn>
                <a:cxn ang="0">
                  <a:pos x="2903" y="433"/>
                </a:cxn>
                <a:cxn ang="0">
                  <a:pos x="2903" y="433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0" name="Freeform 8"/>
            <p:cNvSpPr>
              <a:spLocks noChangeAspect="1"/>
            </p:cNvSpPr>
            <p:nvPr/>
          </p:nvSpPr>
          <p:spPr bwMode="auto">
            <a:xfrm rot="18427436">
              <a:off x="8302127" y="-39735"/>
              <a:ext cx="872951" cy="1571670"/>
            </a:xfrm>
            <a:custGeom>
              <a:avLst/>
              <a:gdLst/>
              <a:ahLst/>
              <a:cxnLst>
                <a:cxn ang="0">
                  <a:pos x="2293" y="0"/>
                </a:cxn>
                <a:cxn ang="0">
                  <a:pos x="130" y="2835"/>
                </a:cxn>
                <a:cxn ang="0">
                  <a:pos x="131" y="3201"/>
                </a:cxn>
                <a:cxn ang="0">
                  <a:pos x="0" y="3633"/>
                </a:cxn>
                <a:cxn ang="0">
                  <a:pos x="50" y="3703"/>
                </a:cxn>
                <a:cxn ang="0">
                  <a:pos x="422" y="3352"/>
                </a:cxn>
                <a:cxn ang="0">
                  <a:pos x="763" y="3220"/>
                </a:cxn>
                <a:cxn ang="0">
                  <a:pos x="2911" y="428"/>
                </a:cxn>
                <a:cxn ang="0">
                  <a:pos x="2589" y="96"/>
                </a:cxn>
                <a:cxn ang="0">
                  <a:pos x="2293" y="0"/>
                </a:cxn>
                <a:cxn ang="0">
                  <a:pos x="2293" y="0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1" name="Freeform 9"/>
            <p:cNvSpPr>
              <a:spLocks noChangeAspect="1"/>
            </p:cNvSpPr>
            <p:nvPr/>
          </p:nvSpPr>
          <p:spPr bwMode="auto">
            <a:xfrm rot="18427436">
              <a:off x="8292965" y="120342"/>
              <a:ext cx="768292" cy="1177860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432" y="2553"/>
                </a:cxn>
                <a:cxn ang="0">
                  <a:pos x="736" y="2777"/>
                </a:cxn>
                <a:cxn ang="0">
                  <a:pos x="2561" y="399"/>
                </a:cxn>
                <a:cxn ang="0">
                  <a:pos x="2118" y="82"/>
                </a:cxn>
                <a:cxn ang="0">
                  <a:pos x="1898" y="0"/>
                </a:cxn>
                <a:cxn ang="0">
                  <a:pos x="0" y="2485"/>
                </a:cxn>
                <a:cxn ang="0">
                  <a:pos x="0" y="248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8232" name="Group 40"/>
            <p:cNvGrpSpPr>
              <a:grpSpLocks noChangeAspect="1"/>
            </p:cNvGrpSpPr>
            <p:nvPr/>
          </p:nvGrpSpPr>
          <p:grpSpPr bwMode="auto">
            <a:xfrm>
              <a:off x="7924800" y="0"/>
              <a:ext cx="1599034" cy="1431925"/>
              <a:chOff x="4610" y="57"/>
              <a:chExt cx="1344" cy="1204"/>
            </a:xfrm>
          </p:grpSpPr>
          <p:grpSp>
            <p:nvGrpSpPr>
              <p:cNvPr id="8233" name="Group 41"/>
              <p:cNvGrpSpPr>
                <a:grpSpLocks noChangeAspect="1"/>
              </p:cNvGrpSpPr>
              <p:nvPr userDrawn="1"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8234" name="Freeform 42"/>
                <p:cNvSpPr>
                  <a:spLocks noChangeAspect="1"/>
                </p:cNvSpPr>
                <p:nvPr userDrawn="1"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/>
                  <a:ahLst/>
                  <a:cxnLst>
                    <a:cxn ang="0">
                      <a:pos x="123" y="9"/>
                    </a:cxn>
                    <a:cxn ang="0">
                      <a:pos x="131" y="342"/>
                    </a:cxn>
                    <a:cxn ang="0">
                      <a:pos x="0" y="806"/>
                    </a:cxn>
                    <a:cxn ang="0">
                      <a:pos x="79" y="789"/>
                    </a:cxn>
                    <a:cxn ang="0">
                      <a:pos x="218" y="376"/>
                    </a:cxn>
                    <a:cxn ang="0">
                      <a:pos x="245" y="0"/>
                    </a:cxn>
                    <a:cxn ang="0">
                      <a:pos x="123" y="9"/>
                    </a:cxn>
                    <a:cxn ang="0">
                      <a:pos x="123" y="9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8235" name="Group 43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8236" name="Freeform 44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98" y="184"/>
                      </a:cxn>
                      <a:cxn ang="0">
                        <a:pos x="500" y="349"/>
                      </a:cxn>
                      <a:cxn ang="0">
                        <a:pos x="604" y="140"/>
                      </a:cxn>
                      <a:cxn ang="0">
                        <a:pos x="359" y="9"/>
                      </a:cxn>
                      <a:cxn ang="0">
                        <a:pos x="464" y="184"/>
                      </a:cxn>
                      <a:cxn ang="0">
                        <a:pos x="131" y="17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7" name="Freeform 45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/>
                    <a:ahLst/>
                    <a:cxnLst>
                      <a:cxn ang="0">
                        <a:pos x="741" y="129"/>
                      </a:cxn>
                      <a:cxn ang="0">
                        <a:pos x="485" y="352"/>
                      </a:cxn>
                      <a:cxn ang="0">
                        <a:pos x="163" y="762"/>
                      </a:cxn>
                      <a:cxn ang="0">
                        <a:pos x="0" y="1101"/>
                      </a:cxn>
                      <a:cxn ang="0">
                        <a:pos x="59" y="1230"/>
                      </a:cxn>
                      <a:cxn ang="0">
                        <a:pos x="262" y="1201"/>
                      </a:cxn>
                      <a:cxn ang="0">
                        <a:pos x="578" y="914"/>
                      </a:cxn>
                      <a:cxn ang="0">
                        <a:pos x="876" y="534"/>
                      </a:cxn>
                      <a:cxn ang="0">
                        <a:pos x="1034" y="270"/>
                      </a:cxn>
                      <a:cxn ang="0">
                        <a:pos x="1064" y="84"/>
                      </a:cxn>
                      <a:cxn ang="0">
                        <a:pos x="977" y="0"/>
                      </a:cxn>
                      <a:cxn ang="0">
                        <a:pos x="836" y="65"/>
                      </a:cxn>
                      <a:cxn ang="0">
                        <a:pos x="969" y="107"/>
                      </a:cxn>
                      <a:cxn ang="0">
                        <a:pos x="876" y="352"/>
                      </a:cxn>
                      <a:cxn ang="0">
                        <a:pos x="690" y="656"/>
                      </a:cxn>
                      <a:cxn ang="0">
                        <a:pos x="350" y="1008"/>
                      </a:cxn>
                      <a:cxn ang="0">
                        <a:pos x="116" y="1114"/>
                      </a:cxn>
                      <a:cxn ang="0">
                        <a:pos x="135" y="943"/>
                      </a:cxn>
                      <a:cxn ang="0">
                        <a:pos x="437" y="504"/>
                      </a:cxn>
                      <a:cxn ang="0">
                        <a:pos x="831" y="118"/>
                      </a:cxn>
                      <a:cxn ang="0">
                        <a:pos x="741" y="129"/>
                      </a:cxn>
                      <a:cxn ang="0">
                        <a:pos x="741" y="129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8" name="Freeform 46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/>
                    <a:ahLst/>
                    <a:cxnLst>
                      <a:cxn ang="0">
                        <a:pos x="1941" y="0"/>
                      </a:cxn>
                      <a:cxn ang="0">
                        <a:pos x="0" y="2521"/>
                      </a:cxn>
                      <a:cxn ang="0">
                        <a:pos x="192" y="2450"/>
                      </a:cxn>
                      <a:cxn ang="0">
                        <a:pos x="2002" y="61"/>
                      </a:cxn>
                      <a:cxn ang="0">
                        <a:pos x="1941" y="0"/>
                      </a:cxn>
                      <a:cxn ang="0">
                        <a:pos x="1941" y="0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9" name="Freeform 47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/>
                    <a:ahLst/>
                    <a:cxnLst>
                      <a:cxn ang="0">
                        <a:pos x="95" y="2844"/>
                      </a:cxn>
                      <a:cxn ang="0">
                        <a:pos x="394" y="2834"/>
                      </a:cxn>
                      <a:cxn ang="0">
                        <a:pos x="821" y="3009"/>
                      </a:cxn>
                      <a:cxn ang="0">
                        <a:pos x="681" y="2817"/>
                      </a:cxn>
                      <a:cxn ang="0">
                        <a:pos x="367" y="2703"/>
                      </a:cxn>
                      <a:cxn ang="0">
                        <a:pos x="637" y="2720"/>
                      </a:cxn>
                      <a:cxn ang="0">
                        <a:pos x="979" y="2870"/>
                      </a:cxn>
                      <a:cxn ang="0">
                        <a:pos x="2859" y="420"/>
                      </a:cxn>
                      <a:cxn ang="0">
                        <a:pos x="2578" y="148"/>
                      </a:cxn>
                      <a:cxn ang="0">
                        <a:pos x="2308" y="0"/>
                      </a:cxn>
                      <a:cxn ang="0">
                        <a:pos x="2692" y="78"/>
                      </a:cxn>
                      <a:cxn ang="0">
                        <a:pos x="3007" y="428"/>
                      </a:cxn>
                      <a:cxn ang="0">
                        <a:pos x="831" y="3273"/>
                      </a:cxn>
                      <a:cxn ang="0">
                        <a:pos x="481" y="3412"/>
                      </a:cxn>
                      <a:cxn ang="0">
                        <a:pos x="105" y="3771"/>
                      </a:cxn>
                      <a:cxn ang="0">
                        <a:pos x="0" y="3667"/>
                      </a:cxn>
                      <a:cxn ang="0">
                        <a:pos x="131" y="3631"/>
                      </a:cxn>
                      <a:cxn ang="0">
                        <a:pos x="376" y="3385"/>
                      </a:cxn>
                      <a:cxn ang="0">
                        <a:pos x="165" y="3273"/>
                      </a:cxn>
                      <a:cxn ang="0">
                        <a:pos x="165" y="3176"/>
                      </a:cxn>
                      <a:cxn ang="0">
                        <a:pos x="411" y="3298"/>
                      </a:cxn>
                      <a:cxn ang="0">
                        <a:pos x="411" y="3186"/>
                      </a:cxn>
                      <a:cxn ang="0">
                        <a:pos x="603" y="3220"/>
                      </a:cxn>
                      <a:cxn ang="0">
                        <a:pos x="428" y="3079"/>
                      </a:cxn>
                      <a:cxn ang="0">
                        <a:pos x="629" y="3062"/>
                      </a:cxn>
                      <a:cxn ang="0">
                        <a:pos x="95" y="2844"/>
                      </a:cxn>
                      <a:cxn ang="0">
                        <a:pos x="95" y="2844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0" name="Freeform 48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/>
                    <a:ahLst/>
                    <a:cxnLst>
                      <a:cxn ang="0">
                        <a:pos x="0" y="80"/>
                      </a:cxn>
                      <a:cxn ang="0">
                        <a:pos x="255" y="106"/>
                      </a:cxn>
                      <a:cxn ang="0">
                        <a:pos x="639" y="342"/>
                      </a:cxn>
                      <a:cxn ang="0">
                        <a:pos x="673" y="289"/>
                      </a:cxn>
                      <a:cxn ang="0">
                        <a:pos x="447" y="114"/>
                      </a:cxn>
                      <a:cxn ang="0">
                        <a:pos x="26" y="0"/>
                      </a:cxn>
                      <a:cxn ang="0">
                        <a:pos x="0" y="8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1" name="Freeform 49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40" y="148"/>
                      </a:cxn>
                      <a:cxn ang="0">
                        <a:pos x="638" y="403"/>
                      </a:cxn>
                      <a:cxn ang="0">
                        <a:pos x="716" y="296"/>
                      </a:cxn>
                      <a:cxn ang="0">
                        <a:pos x="420" y="114"/>
                      </a:cxn>
                      <a:cxn ang="0">
                        <a:pos x="70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2" name="Freeform 50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16" y="139"/>
                      </a:cxn>
                      <a:cxn ang="0">
                        <a:pos x="649" y="411"/>
                      </a:cxn>
                      <a:cxn ang="0">
                        <a:pos x="717" y="314"/>
                      </a:cxn>
                      <a:cxn ang="0">
                        <a:pos x="394" y="87"/>
                      </a:cxn>
                      <a:cxn ang="0">
                        <a:pos x="54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3" name="Freeform 51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/>
                    <a:ahLst/>
                    <a:cxnLst>
                      <a:cxn ang="0">
                        <a:pos x="0" y="88"/>
                      </a:cxn>
                      <a:cxn ang="0">
                        <a:pos x="272" y="131"/>
                      </a:cxn>
                      <a:cxn ang="0">
                        <a:pos x="665" y="386"/>
                      </a:cxn>
                      <a:cxn ang="0">
                        <a:pos x="709" y="308"/>
                      </a:cxn>
                      <a:cxn ang="0">
                        <a:pos x="306" y="53"/>
                      </a:cxn>
                      <a:cxn ang="0">
                        <a:pos x="43" y="0"/>
                      </a:cxn>
                      <a:cxn ang="0">
                        <a:pos x="0" y="88"/>
                      </a:cxn>
                      <a:cxn ang="0">
                        <a:pos x="0" y="88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sp>
            <p:nvSpPr>
              <p:cNvPr id="8244" name="Line 52"/>
              <p:cNvSpPr>
                <a:spLocks noChangeAspect="1" noChangeShapeType="1"/>
              </p:cNvSpPr>
              <p:nvPr userDrawn="1"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pic>
        <p:nvPicPr>
          <p:cNvPr id="57" name="Picture 56" descr="EIClogo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5" y="32780"/>
            <a:ext cx="458925" cy="424420"/>
          </a:xfrm>
          <a:prstGeom prst="rect">
            <a:avLst/>
          </a:prstGeom>
        </p:spPr>
      </p:pic>
      <p:grpSp>
        <p:nvGrpSpPr>
          <p:cNvPr id="8252" name="Group 60"/>
          <p:cNvGrpSpPr>
            <a:grpSpLocks/>
          </p:cNvGrpSpPr>
          <p:nvPr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8253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54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5400"/>
            <a:ext cx="8458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err="1" smtClean="0"/>
              <a:t>bubu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933243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2pPr>
      <a:lvl3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3pPr>
      <a:lvl4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4pPr>
      <a:lvl5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5pPr>
      <a:lvl6pPr marL="457178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6pPr>
      <a:lvl7pPr marL="914355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7pPr>
      <a:lvl8pPr marL="1371533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8pPr>
      <a:lvl9pPr marL="182871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9pPr>
    </p:titleStyle>
    <p:bodyStyle>
      <a:lvl1pPr marL="342883" indent="-342883" algn="l" rtl="0" fontAlgn="base">
        <a:spcBef>
          <a:spcPct val="20000"/>
        </a:spcBef>
        <a:spcAft>
          <a:spcPct val="0"/>
        </a:spcAft>
        <a:buClr>
          <a:srgbClr val="0000FF"/>
        </a:buClr>
        <a:buFont typeface="Wingdings" charset="2"/>
        <a:buChar char="q"/>
        <a:defRPr kumimoji="1" sz="22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  <a:cs typeface="+mn-cs"/>
        </a:defRPr>
      </a:lvl1pPr>
      <a:lvl2pPr marL="742912" indent="-285735" algn="l" rtl="0" fontAlgn="base">
        <a:spcBef>
          <a:spcPct val="20000"/>
        </a:spcBef>
        <a:spcAft>
          <a:spcPct val="0"/>
        </a:spcAft>
        <a:buClr>
          <a:srgbClr val="0000FF"/>
        </a:buClr>
        <a:buFont typeface="Wingdings" charset="2"/>
        <a:buChar char="Ø"/>
        <a:defRPr kumimoji="1" sz="20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2pPr>
      <a:lvl3pPr marL="1142943" indent="-228588" algn="l" rtl="0" fontAlgn="base">
        <a:spcBef>
          <a:spcPct val="20000"/>
        </a:spcBef>
        <a:spcAft>
          <a:spcPct val="0"/>
        </a:spcAft>
        <a:buBlip>
          <a:blip r:embed="rId12"/>
        </a:buBlip>
        <a:defRPr kumimoji="1" sz="18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3pPr>
      <a:lvl4pPr marL="1600120" indent="-228588" algn="l" rtl="0" fontAlgn="base">
        <a:spcBef>
          <a:spcPct val="20000"/>
        </a:spcBef>
        <a:spcAft>
          <a:spcPct val="0"/>
        </a:spcAft>
        <a:buBlip>
          <a:blip r:embed="rId13"/>
        </a:buBlip>
        <a:defRPr kumimoji="1" sz="16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4pPr>
      <a:lvl5pPr marL="2057297" indent="-228588" algn="l" rtl="0" fontAlgn="base">
        <a:spcBef>
          <a:spcPct val="20000"/>
        </a:spcBef>
        <a:spcAft>
          <a:spcPct val="0"/>
        </a:spcAft>
        <a:buSzPct val="120000"/>
        <a:buFontTx/>
        <a:buBlip>
          <a:blip r:embed="rId14"/>
        </a:buBlip>
        <a:defRPr kumimoji="1" sz="14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5pPr>
      <a:lvl6pPr marL="251447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971652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3428828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388600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3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31963" y="6565900"/>
            <a:ext cx="15065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b="1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1200" y="6565900"/>
            <a:ext cx="4902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200" b="1" i="1">
                <a:solidFill>
                  <a:srgbClr val="FF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553200"/>
            <a:ext cx="5334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b="1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fld id="{7CF0E7D5-B5BF-456B-B638-E64F782864C3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8248" name="Rectangle 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" y="596900"/>
            <a:ext cx="902652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</a:t>
            </a:r>
            <a:r>
              <a:rPr lang="en-GB" dirty="0" smtClean="0"/>
              <a:t>level</a:t>
            </a:r>
            <a:endParaRPr lang="en-GB" dirty="0"/>
          </a:p>
        </p:txBody>
      </p:sp>
      <p:grpSp>
        <p:nvGrpSpPr>
          <p:cNvPr id="4102" name="Group 58"/>
          <p:cNvGrpSpPr>
            <a:grpSpLocks noChangeAspect="1"/>
          </p:cNvGrpSpPr>
          <p:nvPr/>
        </p:nvGrpSpPr>
        <p:grpSpPr bwMode="auto">
          <a:xfrm>
            <a:off x="0" y="6156325"/>
            <a:ext cx="1003300" cy="701675"/>
            <a:chOff x="7938" y="5878513"/>
            <a:chExt cx="1338262" cy="935037"/>
          </a:xfrm>
        </p:grpSpPr>
        <p:sp>
          <p:nvSpPr>
            <p:cNvPr id="8203" name="Freeform 11"/>
            <p:cNvSpPr>
              <a:spLocks noChangeAspect="1"/>
            </p:cNvSpPr>
            <p:nvPr userDrawn="1"/>
          </p:nvSpPr>
          <p:spPr bwMode="auto">
            <a:xfrm>
              <a:off x="31231" y="5895437"/>
              <a:ext cx="1295912" cy="774261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4" name="Freeform 12"/>
            <p:cNvSpPr>
              <a:spLocks noChangeAspect="1"/>
            </p:cNvSpPr>
            <p:nvPr userDrawn="1"/>
          </p:nvSpPr>
          <p:spPr bwMode="auto">
            <a:xfrm>
              <a:off x="1219150" y="5988517"/>
              <a:ext cx="84700" cy="152314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5" name="Freeform 13"/>
            <p:cNvSpPr>
              <a:spLocks noChangeAspect="1"/>
            </p:cNvSpPr>
            <p:nvPr userDrawn="1"/>
          </p:nvSpPr>
          <p:spPr bwMode="auto">
            <a:xfrm>
              <a:off x="24878" y="6216988"/>
              <a:ext cx="944406" cy="488674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6" name="Freeform 14"/>
            <p:cNvSpPr>
              <a:spLocks noChangeAspect="1"/>
            </p:cNvSpPr>
            <p:nvPr userDrawn="1"/>
          </p:nvSpPr>
          <p:spPr bwMode="auto">
            <a:xfrm>
              <a:off x="156163" y="6257182"/>
              <a:ext cx="624664" cy="44636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7" name="Freeform 15"/>
            <p:cNvSpPr>
              <a:spLocks noChangeAspect="1"/>
            </p:cNvSpPr>
            <p:nvPr userDrawn="1"/>
          </p:nvSpPr>
          <p:spPr bwMode="auto">
            <a:xfrm>
              <a:off x="579664" y="5929284"/>
              <a:ext cx="160930" cy="14385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8" name="Freeform 16"/>
            <p:cNvSpPr>
              <a:spLocks noChangeAspect="1"/>
            </p:cNvSpPr>
            <p:nvPr userDrawn="1"/>
          </p:nvSpPr>
          <p:spPr bwMode="auto">
            <a:xfrm>
              <a:off x="766004" y="6680276"/>
              <a:ext cx="88935" cy="133274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9" name="Freeform 17"/>
            <p:cNvSpPr>
              <a:spLocks noChangeAspect="1"/>
            </p:cNvSpPr>
            <p:nvPr userDrawn="1"/>
          </p:nvSpPr>
          <p:spPr bwMode="auto">
            <a:xfrm>
              <a:off x="602957" y="6018134"/>
              <a:ext cx="228690" cy="456941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10" name="Freeform 18"/>
            <p:cNvSpPr>
              <a:spLocks noChangeAspect="1"/>
            </p:cNvSpPr>
            <p:nvPr userDrawn="1"/>
          </p:nvSpPr>
          <p:spPr bwMode="auto">
            <a:xfrm>
              <a:off x="797767" y="5996979"/>
              <a:ext cx="431971" cy="207316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11" name="Freeform 19"/>
            <p:cNvSpPr>
              <a:spLocks noChangeAspect="1"/>
            </p:cNvSpPr>
            <p:nvPr userDrawn="1"/>
          </p:nvSpPr>
          <p:spPr bwMode="auto">
            <a:xfrm>
              <a:off x="414499" y="6119676"/>
              <a:ext cx="186340" cy="8038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4121" name="Group 20"/>
            <p:cNvGrpSpPr>
              <a:grpSpLocks noChangeAspect="1"/>
            </p:cNvGrpSpPr>
            <p:nvPr userDrawn="1"/>
          </p:nvGrpSpPr>
          <p:grpSpPr bwMode="auto">
            <a:xfrm>
              <a:off x="7938" y="5878513"/>
              <a:ext cx="1338262" cy="929081"/>
              <a:chOff x="5" y="3490"/>
              <a:chExt cx="1124" cy="780"/>
            </a:xfrm>
          </p:grpSpPr>
          <p:grpSp>
            <p:nvGrpSpPr>
              <p:cNvPr id="4122" name="Group 21"/>
              <p:cNvGrpSpPr>
                <a:grpSpLocks noChangeAspect="1"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Freeform 22"/>
                <p:cNvSpPr>
                  <a:spLocks noChangeAspect="1"/>
                </p:cNvSpPr>
                <p:nvPr userDrawn="1"/>
              </p:nvSpPr>
              <p:spPr bwMode="auto">
                <a:xfrm>
                  <a:off x="499" y="3589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15" name="Freeform 23"/>
                <p:cNvSpPr>
                  <a:spLocks noChangeAspect="1"/>
                </p:cNvSpPr>
                <p:nvPr userDrawn="1"/>
              </p:nvSpPr>
              <p:spPr bwMode="auto">
                <a:xfrm>
                  <a:off x="636" y="4136"/>
                  <a:ext cx="116" cy="131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16" name="Freeform 24"/>
                <p:cNvSpPr>
                  <a:spLocks noChangeAspect="1"/>
                </p:cNvSpPr>
                <p:nvPr userDrawn="1"/>
              </p:nvSpPr>
              <p:spPr bwMode="auto">
                <a:xfrm>
                  <a:off x="1005" y="3565"/>
                  <a:ext cx="44" cy="115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</p:grpSp>
          <p:sp>
            <p:nvSpPr>
              <p:cNvPr id="8217" name="Freeform 25"/>
              <p:cNvSpPr>
                <a:spLocks noChangeAspect="1"/>
              </p:cNvSpPr>
              <p:nvPr userDrawn="1"/>
            </p:nvSpPr>
            <p:spPr bwMode="auto">
              <a:xfrm>
                <a:off x="76" y="3732"/>
                <a:ext cx="594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8218" name="Freeform 26"/>
              <p:cNvSpPr>
                <a:spLocks noChangeAspect="1"/>
              </p:cNvSpPr>
              <p:nvPr userDrawn="1"/>
            </p:nvSpPr>
            <p:spPr bwMode="auto">
              <a:xfrm>
                <a:off x="259" y="3886"/>
                <a:ext cx="245" cy="147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8219" name="Freeform 27"/>
              <p:cNvSpPr>
                <a:spLocks noChangeAspect="1"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grpSp>
            <p:nvGrpSpPr>
              <p:cNvPr id="4126" name="Group 28"/>
              <p:cNvGrpSpPr>
                <a:grpSpLocks noChangeAspect="1"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Freeform 29"/>
                <p:cNvSpPr>
                  <a:spLocks noChangeAspect="1"/>
                </p:cNvSpPr>
                <p:nvPr userDrawn="1"/>
              </p:nvSpPr>
              <p:spPr bwMode="auto">
                <a:xfrm>
                  <a:off x="668" y="4048"/>
                  <a:ext cx="76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2" name="Freeform 30"/>
                <p:cNvSpPr>
                  <a:spLocks noChangeAspect="1"/>
                </p:cNvSpPr>
                <p:nvPr userDrawn="1"/>
              </p:nvSpPr>
              <p:spPr bwMode="auto">
                <a:xfrm>
                  <a:off x="5" y="3728"/>
                  <a:ext cx="841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3" name="Freeform 31"/>
                <p:cNvSpPr>
                  <a:spLocks noChangeAspect="1"/>
                </p:cNvSpPr>
                <p:nvPr userDrawn="1"/>
              </p:nvSpPr>
              <p:spPr bwMode="auto">
                <a:xfrm>
                  <a:off x="106" y="3771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4" name="Freeform 32"/>
                <p:cNvSpPr>
                  <a:spLocks noChangeAspect="1"/>
                </p:cNvSpPr>
                <p:nvPr userDrawn="1"/>
              </p:nvSpPr>
              <p:spPr bwMode="auto">
                <a:xfrm>
                  <a:off x="450" y="3490"/>
                  <a:ext cx="322" cy="595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5" name="Freeform 33"/>
                <p:cNvSpPr>
                  <a:spLocks noChangeAspect="1"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6" name="Freeform 34"/>
                <p:cNvSpPr>
                  <a:spLocks noChangeAspect="1"/>
                </p:cNvSpPr>
                <p:nvPr userDrawn="1"/>
              </p:nvSpPr>
              <p:spPr bwMode="auto">
                <a:xfrm>
                  <a:off x="329" y="3630"/>
                  <a:ext cx="194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7" name="Freeform 35"/>
                <p:cNvSpPr>
                  <a:spLocks noChangeAspect="1"/>
                </p:cNvSpPr>
                <p:nvPr userDrawn="1"/>
              </p:nvSpPr>
              <p:spPr bwMode="auto">
                <a:xfrm>
                  <a:off x="658" y="3538"/>
                  <a:ext cx="471" cy="211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8" name="Freeform 36"/>
                <p:cNvSpPr>
                  <a:spLocks noChangeAspect="1"/>
                </p:cNvSpPr>
                <p:nvPr userDrawn="1"/>
              </p:nvSpPr>
              <p:spPr bwMode="auto">
                <a:xfrm>
                  <a:off x="716" y="3605"/>
                  <a:ext cx="245" cy="87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</p:grpSp>
        </p:grpSp>
      </p:grpSp>
      <p:grpSp>
        <p:nvGrpSpPr>
          <p:cNvPr id="4103" name="Group 37"/>
          <p:cNvGrpSpPr>
            <a:grpSpLocks/>
          </p:cNvGrpSpPr>
          <p:nvPr/>
        </p:nvGrpSpPr>
        <p:grpSpPr bwMode="auto">
          <a:xfrm>
            <a:off x="8680450" y="1628775"/>
            <a:ext cx="385763" cy="4795838"/>
            <a:chOff x="5468" y="1333"/>
            <a:chExt cx="243" cy="2714"/>
          </a:xfrm>
        </p:grpSpPr>
        <p:sp>
          <p:nvSpPr>
            <p:cNvPr id="823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3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8212732" y="414865"/>
            <a:ext cx="1212372" cy="1073944"/>
            <a:chOff x="7907932" y="0"/>
            <a:chExt cx="1616506" cy="1431925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8194" name="Freeform 2"/>
            <p:cNvSpPr>
              <a:spLocks noChangeAspect="1"/>
            </p:cNvSpPr>
            <p:nvPr/>
          </p:nvSpPr>
          <p:spPr bwMode="auto">
            <a:xfrm rot="18427436">
              <a:off x="8253722" y="-35530"/>
              <a:ext cx="870572" cy="1562152"/>
            </a:xfrm>
            <a:custGeom>
              <a:avLst/>
              <a:gdLst/>
              <a:ahLst/>
              <a:cxnLst>
                <a:cxn ang="0">
                  <a:pos x="2903" y="433"/>
                </a:cxn>
                <a:cxn ang="0">
                  <a:pos x="2565" y="80"/>
                </a:cxn>
                <a:cxn ang="0">
                  <a:pos x="2241" y="0"/>
                </a:cxn>
                <a:cxn ang="0">
                  <a:pos x="110" y="2811"/>
                </a:cxn>
                <a:cxn ang="0">
                  <a:pos x="110" y="3228"/>
                </a:cxn>
                <a:cxn ang="0">
                  <a:pos x="0" y="3631"/>
                </a:cxn>
                <a:cxn ang="0">
                  <a:pos x="72" y="3686"/>
                </a:cxn>
                <a:cxn ang="0">
                  <a:pos x="441" y="3355"/>
                </a:cxn>
                <a:cxn ang="0">
                  <a:pos x="740" y="3228"/>
                </a:cxn>
                <a:cxn ang="0">
                  <a:pos x="2903" y="433"/>
                </a:cxn>
                <a:cxn ang="0">
                  <a:pos x="2903" y="433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0" name="Freeform 8"/>
            <p:cNvSpPr>
              <a:spLocks noChangeAspect="1"/>
            </p:cNvSpPr>
            <p:nvPr/>
          </p:nvSpPr>
          <p:spPr bwMode="auto">
            <a:xfrm rot="18427436">
              <a:off x="8302127" y="-39735"/>
              <a:ext cx="872951" cy="1571670"/>
            </a:xfrm>
            <a:custGeom>
              <a:avLst/>
              <a:gdLst/>
              <a:ahLst/>
              <a:cxnLst>
                <a:cxn ang="0">
                  <a:pos x="2293" y="0"/>
                </a:cxn>
                <a:cxn ang="0">
                  <a:pos x="130" y="2835"/>
                </a:cxn>
                <a:cxn ang="0">
                  <a:pos x="131" y="3201"/>
                </a:cxn>
                <a:cxn ang="0">
                  <a:pos x="0" y="3633"/>
                </a:cxn>
                <a:cxn ang="0">
                  <a:pos x="50" y="3703"/>
                </a:cxn>
                <a:cxn ang="0">
                  <a:pos x="422" y="3352"/>
                </a:cxn>
                <a:cxn ang="0">
                  <a:pos x="763" y="3220"/>
                </a:cxn>
                <a:cxn ang="0">
                  <a:pos x="2911" y="428"/>
                </a:cxn>
                <a:cxn ang="0">
                  <a:pos x="2589" y="96"/>
                </a:cxn>
                <a:cxn ang="0">
                  <a:pos x="2293" y="0"/>
                </a:cxn>
                <a:cxn ang="0">
                  <a:pos x="2293" y="0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1" name="Freeform 9"/>
            <p:cNvSpPr>
              <a:spLocks noChangeAspect="1"/>
            </p:cNvSpPr>
            <p:nvPr/>
          </p:nvSpPr>
          <p:spPr bwMode="auto">
            <a:xfrm rot="18427436">
              <a:off x="8292965" y="120342"/>
              <a:ext cx="768292" cy="1177860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432" y="2553"/>
                </a:cxn>
                <a:cxn ang="0">
                  <a:pos x="736" y="2777"/>
                </a:cxn>
                <a:cxn ang="0">
                  <a:pos x="2561" y="399"/>
                </a:cxn>
                <a:cxn ang="0">
                  <a:pos x="2118" y="82"/>
                </a:cxn>
                <a:cxn ang="0">
                  <a:pos x="1898" y="0"/>
                </a:cxn>
                <a:cxn ang="0">
                  <a:pos x="0" y="2485"/>
                </a:cxn>
                <a:cxn ang="0">
                  <a:pos x="0" y="248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8232" name="Group 40"/>
            <p:cNvGrpSpPr>
              <a:grpSpLocks noChangeAspect="1"/>
            </p:cNvGrpSpPr>
            <p:nvPr/>
          </p:nvGrpSpPr>
          <p:grpSpPr bwMode="auto">
            <a:xfrm>
              <a:off x="7924800" y="0"/>
              <a:ext cx="1599034" cy="1431925"/>
              <a:chOff x="4610" y="57"/>
              <a:chExt cx="1344" cy="1204"/>
            </a:xfrm>
          </p:grpSpPr>
          <p:grpSp>
            <p:nvGrpSpPr>
              <p:cNvPr id="8233" name="Group 41"/>
              <p:cNvGrpSpPr>
                <a:grpSpLocks noChangeAspect="1"/>
              </p:cNvGrpSpPr>
              <p:nvPr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8234" name="Freeform 42"/>
                <p:cNvSpPr>
                  <a:spLocks noChangeAspect="1"/>
                </p:cNvSpPr>
                <p:nvPr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/>
                  <a:ahLst/>
                  <a:cxnLst>
                    <a:cxn ang="0">
                      <a:pos x="123" y="9"/>
                    </a:cxn>
                    <a:cxn ang="0">
                      <a:pos x="131" y="342"/>
                    </a:cxn>
                    <a:cxn ang="0">
                      <a:pos x="0" y="806"/>
                    </a:cxn>
                    <a:cxn ang="0">
                      <a:pos x="79" y="789"/>
                    </a:cxn>
                    <a:cxn ang="0">
                      <a:pos x="218" y="376"/>
                    </a:cxn>
                    <a:cxn ang="0">
                      <a:pos x="245" y="0"/>
                    </a:cxn>
                    <a:cxn ang="0">
                      <a:pos x="123" y="9"/>
                    </a:cxn>
                    <a:cxn ang="0">
                      <a:pos x="123" y="9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grpSp>
              <p:nvGrpSpPr>
                <p:cNvPr id="8235" name="Group 43"/>
                <p:cNvGrpSpPr>
                  <a:grpSpLocks noChangeAspect="1"/>
                </p:cNvGrpSpPr>
                <p:nvPr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8236" name="Freeform 44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98" y="184"/>
                      </a:cxn>
                      <a:cxn ang="0">
                        <a:pos x="500" y="349"/>
                      </a:cxn>
                      <a:cxn ang="0">
                        <a:pos x="604" y="140"/>
                      </a:cxn>
                      <a:cxn ang="0">
                        <a:pos x="359" y="9"/>
                      </a:cxn>
                      <a:cxn ang="0">
                        <a:pos x="464" y="184"/>
                      </a:cxn>
                      <a:cxn ang="0">
                        <a:pos x="131" y="17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37" name="Freeform 45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/>
                    <a:ahLst/>
                    <a:cxnLst>
                      <a:cxn ang="0">
                        <a:pos x="741" y="129"/>
                      </a:cxn>
                      <a:cxn ang="0">
                        <a:pos x="485" y="352"/>
                      </a:cxn>
                      <a:cxn ang="0">
                        <a:pos x="163" y="762"/>
                      </a:cxn>
                      <a:cxn ang="0">
                        <a:pos x="0" y="1101"/>
                      </a:cxn>
                      <a:cxn ang="0">
                        <a:pos x="59" y="1230"/>
                      </a:cxn>
                      <a:cxn ang="0">
                        <a:pos x="262" y="1201"/>
                      </a:cxn>
                      <a:cxn ang="0">
                        <a:pos x="578" y="914"/>
                      </a:cxn>
                      <a:cxn ang="0">
                        <a:pos x="876" y="534"/>
                      </a:cxn>
                      <a:cxn ang="0">
                        <a:pos x="1034" y="270"/>
                      </a:cxn>
                      <a:cxn ang="0">
                        <a:pos x="1064" y="84"/>
                      </a:cxn>
                      <a:cxn ang="0">
                        <a:pos x="977" y="0"/>
                      </a:cxn>
                      <a:cxn ang="0">
                        <a:pos x="836" y="65"/>
                      </a:cxn>
                      <a:cxn ang="0">
                        <a:pos x="969" y="107"/>
                      </a:cxn>
                      <a:cxn ang="0">
                        <a:pos x="876" y="352"/>
                      </a:cxn>
                      <a:cxn ang="0">
                        <a:pos x="690" y="656"/>
                      </a:cxn>
                      <a:cxn ang="0">
                        <a:pos x="350" y="1008"/>
                      </a:cxn>
                      <a:cxn ang="0">
                        <a:pos x="116" y="1114"/>
                      </a:cxn>
                      <a:cxn ang="0">
                        <a:pos x="135" y="943"/>
                      </a:cxn>
                      <a:cxn ang="0">
                        <a:pos x="437" y="504"/>
                      </a:cxn>
                      <a:cxn ang="0">
                        <a:pos x="831" y="118"/>
                      </a:cxn>
                      <a:cxn ang="0">
                        <a:pos x="741" y="129"/>
                      </a:cxn>
                      <a:cxn ang="0">
                        <a:pos x="741" y="129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38" name="Freeform 46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/>
                    <a:ahLst/>
                    <a:cxnLst>
                      <a:cxn ang="0">
                        <a:pos x="1941" y="0"/>
                      </a:cxn>
                      <a:cxn ang="0">
                        <a:pos x="0" y="2521"/>
                      </a:cxn>
                      <a:cxn ang="0">
                        <a:pos x="192" y="2450"/>
                      </a:cxn>
                      <a:cxn ang="0">
                        <a:pos x="2002" y="61"/>
                      </a:cxn>
                      <a:cxn ang="0">
                        <a:pos x="1941" y="0"/>
                      </a:cxn>
                      <a:cxn ang="0">
                        <a:pos x="1941" y="0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39" name="Freeform 47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/>
                    <a:ahLst/>
                    <a:cxnLst>
                      <a:cxn ang="0">
                        <a:pos x="95" y="2844"/>
                      </a:cxn>
                      <a:cxn ang="0">
                        <a:pos x="394" y="2834"/>
                      </a:cxn>
                      <a:cxn ang="0">
                        <a:pos x="821" y="3009"/>
                      </a:cxn>
                      <a:cxn ang="0">
                        <a:pos x="681" y="2817"/>
                      </a:cxn>
                      <a:cxn ang="0">
                        <a:pos x="367" y="2703"/>
                      </a:cxn>
                      <a:cxn ang="0">
                        <a:pos x="637" y="2720"/>
                      </a:cxn>
                      <a:cxn ang="0">
                        <a:pos x="979" y="2870"/>
                      </a:cxn>
                      <a:cxn ang="0">
                        <a:pos x="2859" y="420"/>
                      </a:cxn>
                      <a:cxn ang="0">
                        <a:pos x="2578" y="148"/>
                      </a:cxn>
                      <a:cxn ang="0">
                        <a:pos x="2308" y="0"/>
                      </a:cxn>
                      <a:cxn ang="0">
                        <a:pos x="2692" y="78"/>
                      </a:cxn>
                      <a:cxn ang="0">
                        <a:pos x="3007" y="428"/>
                      </a:cxn>
                      <a:cxn ang="0">
                        <a:pos x="831" y="3273"/>
                      </a:cxn>
                      <a:cxn ang="0">
                        <a:pos x="481" y="3412"/>
                      </a:cxn>
                      <a:cxn ang="0">
                        <a:pos x="105" y="3771"/>
                      </a:cxn>
                      <a:cxn ang="0">
                        <a:pos x="0" y="3667"/>
                      </a:cxn>
                      <a:cxn ang="0">
                        <a:pos x="131" y="3631"/>
                      </a:cxn>
                      <a:cxn ang="0">
                        <a:pos x="376" y="3385"/>
                      </a:cxn>
                      <a:cxn ang="0">
                        <a:pos x="165" y="3273"/>
                      </a:cxn>
                      <a:cxn ang="0">
                        <a:pos x="165" y="3176"/>
                      </a:cxn>
                      <a:cxn ang="0">
                        <a:pos x="411" y="3298"/>
                      </a:cxn>
                      <a:cxn ang="0">
                        <a:pos x="411" y="3186"/>
                      </a:cxn>
                      <a:cxn ang="0">
                        <a:pos x="603" y="3220"/>
                      </a:cxn>
                      <a:cxn ang="0">
                        <a:pos x="428" y="3079"/>
                      </a:cxn>
                      <a:cxn ang="0">
                        <a:pos x="629" y="3062"/>
                      </a:cxn>
                      <a:cxn ang="0">
                        <a:pos x="95" y="2844"/>
                      </a:cxn>
                      <a:cxn ang="0">
                        <a:pos x="95" y="2844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0" name="Freeform 48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/>
                    <a:ahLst/>
                    <a:cxnLst>
                      <a:cxn ang="0">
                        <a:pos x="0" y="80"/>
                      </a:cxn>
                      <a:cxn ang="0">
                        <a:pos x="255" y="106"/>
                      </a:cxn>
                      <a:cxn ang="0">
                        <a:pos x="639" y="342"/>
                      </a:cxn>
                      <a:cxn ang="0">
                        <a:pos x="673" y="289"/>
                      </a:cxn>
                      <a:cxn ang="0">
                        <a:pos x="447" y="114"/>
                      </a:cxn>
                      <a:cxn ang="0">
                        <a:pos x="26" y="0"/>
                      </a:cxn>
                      <a:cxn ang="0">
                        <a:pos x="0" y="8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1" name="Freeform 49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40" y="148"/>
                      </a:cxn>
                      <a:cxn ang="0">
                        <a:pos x="638" y="403"/>
                      </a:cxn>
                      <a:cxn ang="0">
                        <a:pos x="716" y="296"/>
                      </a:cxn>
                      <a:cxn ang="0">
                        <a:pos x="420" y="114"/>
                      </a:cxn>
                      <a:cxn ang="0">
                        <a:pos x="70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2" name="Freeform 50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16" y="139"/>
                      </a:cxn>
                      <a:cxn ang="0">
                        <a:pos x="649" y="411"/>
                      </a:cxn>
                      <a:cxn ang="0">
                        <a:pos x="717" y="314"/>
                      </a:cxn>
                      <a:cxn ang="0">
                        <a:pos x="394" y="87"/>
                      </a:cxn>
                      <a:cxn ang="0">
                        <a:pos x="54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3" name="Freeform 51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/>
                    <a:ahLst/>
                    <a:cxnLst>
                      <a:cxn ang="0">
                        <a:pos x="0" y="88"/>
                      </a:cxn>
                      <a:cxn ang="0">
                        <a:pos x="272" y="131"/>
                      </a:cxn>
                      <a:cxn ang="0">
                        <a:pos x="665" y="386"/>
                      </a:cxn>
                      <a:cxn ang="0">
                        <a:pos x="709" y="308"/>
                      </a:cxn>
                      <a:cxn ang="0">
                        <a:pos x="306" y="53"/>
                      </a:cxn>
                      <a:cxn ang="0">
                        <a:pos x="43" y="0"/>
                      </a:cxn>
                      <a:cxn ang="0">
                        <a:pos x="0" y="88"/>
                      </a:cxn>
                      <a:cxn ang="0">
                        <a:pos x="0" y="88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</p:grpSp>
          </p:grpSp>
          <p:sp>
            <p:nvSpPr>
              <p:cNvPr id="8244" name="Line 52"/>
              <p:cNvSpPr>
                <a:spLocks noChangeAspect="1" noChangeShapeType="1"/>
              </p:cNvSpPr>
              <p:nvPr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</p:grpSp>
      </p:grpSp>
      <p:pic>
        <p:nvPicPr>
          <p:cNvPr id="4105" name="Picture 56" descr="EIClogo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3338"/>
            <a:ext cx="458788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6" name="Group 60"/>
          <p:cNvGrpSpPr>
            <a:grpSpLocks/>
          </p:cNvGrpSpPr>
          <p:nvPr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8253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54" name="Freeform 62"/>
            <p:cNvSpPr>
              <a:spLocks/>
            </p:cNvSpPr>
            <p:nvPr userDrawn="1"/>
          </p:nvSpPr>
          <p:spPr bwMode="auto">
            <a:xfrm flipH="1">
              <a:off x="5506" y="1335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5400"/>
            <a:ext cx="8458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err="1" smtClean="0"/>
              <a:t>bubu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5918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ＭＳ Ｐゴシック" panose="020B0600070205080204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panose="020B0600070205080204" pitchFamily="34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panose="020B0600070205080204" pitchFamily="34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panose="020B0600070205080204" pitchFamily="34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panose="020B0600070205080204" pitchFamily="34" charset="-128"/>
          <a:cs typeface="ＭＳ Ｐゴシック" charset="-128"/>
        </a:defRPr>
      </a:lvl5pPr>
      <a:lvl6pPr marL="457178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6pPr>
      <a:lvl7pPr marL="914355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7pPr>
      <a:lvl8pPr marL="1371533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8pPr>
      <a:lvl9pPr marL="182871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anose="05000000000000000000" pitchFamily="2" charset="2"/>
        <a:buChar char="q"/>
        <a:defRPr kumimoji="1" sz="22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ＭＳ Ｐゴシック" panose="020B0600070205080204" pitchFamily="34" charset="-128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anose="05000000000000000000" pitchFamily="2" charset="2"/>
        <a:buChar char="Ø"/>
        <a:defRPr kumimoji="1" sz="20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ＭＳ Ｐゴシック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Blip>
          <a:blip r:embed="rId12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ＭＳ Ｐゴシック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kumimoji="1" sz="16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ＭＳ Ｐゴシック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SzPct val="120000"/>
        <a:buBlip>
          <a:blip r:embed="rId14"/>
        </a:buBlip>
        <a:defRPr kumimoji="1" sz="14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ＭＳ Ｐゴシック" panose="020B0600070205080204" pitchFamily="34" charset="-128"/>
        </a:defRPr>
      </a:lvl5pPr>
      <a:lvl6pPr marL="251447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971652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3428828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388600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3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31963" y="6565900"/>
            <a:ext cx="15065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b="1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1200" y="6565900"/>
            <a:ext cx="4902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200" b="1" i="1">
                <a:solidFill>
                  <a:srgbClr val="FF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553200"/>
            <a:ext cx="5334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b="1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fld id="{BA0AFC6A-2E5F-4404-ABE4-6DC48C3C004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8248" name="Rectangle 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" y="596900"/>
            <a:ext cx="902652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</a:t>
            </a:r>
            <a:r>
              <a:rPr lang="en-GB" dirty="0" smtClean="0"/>
              <a:t>level</a:t>
            </a:r>
            <a:endParaRPr lang="en-GB" dirty="0"/>
          </a:p>
        </p:txBody>
      </p:sp>
      <p:grpSp>
        <p:nvGrpSpPr>
          <p:cNvPr id="4102" name="Group 58"/>
          <p:cNvGrpSpPr>
            <a:grpSpLocks noChangeAspect="1"/>
          </p:cNvGrpSpPr>
          <p:nvPr/>
        </p:nvGrpSpPr>
        <p:grpSpPr bwMode="auto">
          <a:xfrm>
            <a:off x="0" y="6156325"/>
            <a:ext cx="1003300" cy="701675"/>
            <a:chOff x="7938" y="5878513"/>
            <a:chExt cx="1338262" cy="935037"/>
          </a:xfrm>
        </p:grpSpPr>
        <p:sp>
          <p:nvSpPr>
            <p:cNvPr id="8203" name="Freeform 11"/>
            <p:cNvSpPr>
              <a:spLocks noChangeAspect="1"/>
            </p:cNvSpPr>
            <p:nvPr userDrawn="1"/>
          </p:nvSpPr>
          <p:spPr bwMode="auto">
            <a:xfrm>
              <a:off x="31231" y="5895437"/>
              <a:ext cx="1295912" cy="774261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4" name="Freeform 12"/>
            <p:cNvSpPr>
              <a:spLocks noChangeAspect="1"/>
            </p:cNvSpPr>
            <p:nvPr userDrawn="1"/>
          </p:nvSpPr>
          <p:spPr bwMode="auto">
            <a:xfrm>
              <a:off x="1219150" y="5988517"/>
              <a:ext cx="84700" cy="152314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5" name="Freeform 13"/>
            <p:cNvSpPr>
              <a:spLocks noChangeAspect="1"/>
            </p:cNvSpPr>
            <p:nvPr userDrawn="1"/>
          </p:nvSpPr>
          <p:spPr bwMode="auto">
            <a:xfrm>
              <a:off x="24878" y="6216988"/>
              <a:ext cx="944406" cy="488674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6" name="Freeform 14"/>
            <p:cNvSpPr>
              <a:spLocks noChangeAspect="1"/>
            </p:cNvSpPr>
            <p:nvPr userDrawn="1"/>
          </p:nvSpPr>
          <p:spPr bwMode="auto">
            <a:xfrm>
              <a:off x="156163" y="6257182"/>
              <a:ext cx="624664" cy="44636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7" name="Freeform 15"/>
            <p:cNvSpPr>
              <a:spLocks noChangeAspect="1"/>
            </p:cNvSpPr>
            <p:nvPr userDrawn="1"/>
          </p:nvSpPr>
          <p:spPr bwMode="auto">
            <a:xfrm>
              <a:off x="579664" y="5929284"/>
              <a:ext cx="160930" cy="14385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8" name="Freeform 16"/>
            <p:cNvSpPr>
              <a:spLocks noChangeAspect="1"/>
            </p:cNvSpPr>
            <p:nvPr userDrawn="1"/>
          </p:nvSpPr>
          <p:spPr bwMode="auto">
            <a:xfrm>
              <a:off x="766004" y="6680276"/>
              <a:ext cx="88935" cy="133274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9" name="Freeform 17"/>
            <p:cNvSpPr>
              <a:spLocks noChangeAspect="1"/>
            </p:cNvSpPr>
            <p:nvPr userDrawn="1"/>
          </p:nvSpPr>
          <p:spPr bwMode="auto">
            <a:xfrm>
              <a:off x="602957" y="6018134"/>
              <a:ext cx="228690" cy="456941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10" name="Freeform 18"/>
            <p:cNvSpPr>
              <a:spLocks noChangeAspect="1"/>
            </p:cNvSpPr>
            <p:nvPr userDrawn="1"/>
          </p:nvSpPr>
          <p:spPr bwMode="auto">
            <a:xfrm>
              <a:off x="797767" y="5996979"/>
              <a:ext cx="431971" cy="207316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11" name="Freeform 19"/>
            <p:cNvSpPr>
              <a:spLocks noChangeAspect="1"/>
            </p:cNvSpPr>
            <p:nvPr userDrawn="1"/>
          </p:nvSpPr>
          <p:spPr bwMode="auto">
            <a:xfrm>
              <a:off x="414499" y="6119676"/>
              <a:ext cx="186340" cy="8038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4121" name="Group 20"/>
            <p:cNvGrpSpPr>
              <a:grpSpLocks noChangeAspect="1"/>
            </p:cNvGrpSpPr>
            <p:nvPr userDrawn="1"/>
          </p:nvGrpSpPr>
          <p:grpSpPr bwMode="auto">
            <a:xfrm>
              <a:off x="7938" y="5878513"/>
              <a:ext cx="1338262" cy="929081"/>
              <a:chOff x="5" y="3490"/>
              <a:chExt cx="1124" cy="780"/>
            </a:xfrm>
          </p:grpSpPr>
          <p:grpSp>
            <p:nvGrpSpPr>
              <p:cNvPr id="4122" name="Group 21"/>
              <p:cNvGrpSpPr>
                <a:grpSpLocks noChangeAspect="1"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Freeform 22"/>
                <p:cNvSpPr>
                  <a:spLocks noChangeAspect="1"/>
                </p:cNvSpPr>
                <p:nvPr userDrawn="1"/>
              </p:nvSpPr>
              <p:spPr bwMode="auto">
                <a:xfrm>
                  <a:off x="499" y="3589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15" name="Freeform 23"/>
                <p:cNvSpPr>
                  <a:spLocks noChangeAspect="1"/>
                </p:cNvSpPr>
                <p:nvPr userDrawn="1"/>
              </p:nvSpPr>
              <p:spPr bwMode="auto">
                <a:xfrm>
                  <a:off x="636" y="4136"/>
                  <a:ext cx="116" cy="131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16" name="Freeform 24"/>
                <p:cNvSpPr>
                  <a:spLocks noChangeAspect="1"/>
                </p:cNvSpPr>
                <p:nvPr userDrawn="1"/>
              </p:nvSpPr>
              <p:spPr bwMode="auto">
                <a:xfrm>
                  <a:off x="1005" y="3565"/>
                  <a:ext cx="44" cy="115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</p:grpSp>
          <p:sp>
            <p:nvSpPr>
              <p:cNvPr id="8217" name="Freeform 25"/>
              <p:cNvSpPr>
                <a:spLocks noChangeAspect="1"/>
              </p:cNvSpPr>
              <p:nvPr userDrawn="1"/>
            </p:nvSpPr>
            <p:spPr bwMode="auto">
              <a:xfrm>
                <a:off x="76" y="3732"/>
                <a:ext cx="594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8218" name="Freeform 26"/>
              <p:cNvSpPr>
                <a:spLocks noChangeAspect="1"/>
              </p:cNvSpPr>
              <p:nvPr userDrawn="1"/>
            </p:nvSpPr>
            <p:spPr bwMode="auto">
              <a:xfrm>
                <a:off x="259" y="3886"/>
                <a:ext cx="245" cy="147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8219" name="Freeform 27"/>
              <p:cNvSpPr>
                <a:spLocks noChangeAspect="1"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grpSp>
            <p:nvGrpSpPr>
              <p:cNvPr id="4126" name="Group 28"/>
              <p:cNvGrpSpPr>
                <a:grpSpLocks noChangeAspect="1"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Freeform 29"/>
                <p:cNvSpPr>
                  <a:spLocks noChangeAspect="1"/>
                </p:cNvSpPr>
                <p:nvPr userDrawn="1"/>
              </p:nvSpPr>
              <p:spPr bwMode="auto">
                <a:xfrm>
                  <a:off x="668" y="4048"/>
                  <a:ext cx="76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2" name="Freeform 30"/>
                <p:cNvSpPr>
                  <a:spLocks noChangeAspect="1"/>
                </p:cNvSpPr>
                <p:nvPr userDrawn="1"/>
              </p:nvSpPr>
              <p:spPr bwMode="auto">
                <a:xfrm>
                  <a:off x="5" y="3728"/>
                  <a:ext cx="841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3" name="Freeform 31"/>
                <p:cNvSpPr>
                  <a:spLocks noChangeAspect="1"/>
                </p:cNvSpPr>
                <p:nvPr userDrawn="1"/>
              </p:nvSpPr>
              <p:spPr bwMode="auto">
                <a:xfrm>
                  <a:off x="106" y="3771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4" name="Freeform 32"/>
                <p:cNvSpPr>
                  <a:spLocks noChangeAspect="1"/>
                </p:cNvSpPr>
                <p:nvPr userDrawn="1"/>
              </p:nvSpPr>
              <p:spPr bwMode="auto">
                <a:xfrm>
                  <a:off x="450" y="3490"/>
                  <a:ext cx="322" cy="595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5" name="Freeform 33"/>
                <p:cNvSpPr>
                  <a:spLocks noChangeAspect="1"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6" name="Freeform 34"/>
                <p:cNvSpPr>
                  <a:spLocks noChangeAspect="1"/>
                </p:cNvSpPr>
                <p:nvPr userDrawn="1"/>
              </p:nvSpPr>
              <p:spPr bwMode="auto">
                <a:xfrm>
                  <a:off x="329" y="3630"/>
                  <a:ext cx="194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7" name="Freeform 35"/>
                <p:cNvSpPr>
                  <a:spLocks noChangeAspect="1"/>
                </p:cNvSpPr>
                <p:nvPr userDrawn="1"/>
              </p:nvSpPr>
              <p:spPr bwMode="auto">
                <a:xfrm>
                  <a:off x="658" y="3538"/>
                  <a:ext cx="471" cy="211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8" name="Freeform 36"/>
                <p:cNvSpPr>
                  <a:spLocks noChangeAspect="1"/>
                </p:cNvSpPr>
                <p:nvPr userDrawn="1"/>
              </p:nvSpPr>
              <p:spPr bwMode="auto">
                <a:xfrm>
                  <a:off x="716" y="3605"/>
                  <a:ext cx="245" cy="87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</p:grpSp>
        </p:grpSp>
      </p:grpSp>
      <p:grpSp>
        <p:nvGrpSpPr>
          <p:cNvPr id="4103" name="Group 37"/>
          <p:cNvGrpSpPr>
            <a:grpSpLocks/>
          </p:cNvGrpSpPr>
          <p:nvPr/>
        </p:nvGrpSpPr>
        <p:grpSpPr bwMode="auto">
          <a:xfrm>
            <a:off x="8680450" y="1628775"/>
            <a:ext cx="385763" cy="4795838"/>
            <a:chOff x="5468" y="1333"/>
            <a:chExt cx="243" cy="2714"/>
          </a:xfrm>
        </p:grpSpPr>
        <p:sp>
          <p:nvSpPr>
            <p:cNvPr id="823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3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8212732" y="414865"/>
            <a:ext cx="1212372" cy="1073944"/>
            <a:chOff x="7907932" y="0"/>
            <a:chExt cx="1616506" cy="1431925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8194" name="Freeform 2"/>
            <p:cNvSpPr>
              <a:spLocks noChangeAspect="1"/>
            </p:cNvSpPr>
            <p:nvPr/>
          </p:nvSpPr>
          <p:spPr bwMode="auto">
            <a:xfrm rot="18427436">
              <a:off x="8253722" y="-35530"/>
              <a:ext cx="870572" cy="1562152"/>
            </a:xfrm>
            <a:custGeom>
              <a:avLst/>
              <a:gdLst/>
              <a:ahLst/>
              <a:cxnLst>
                <a:cxn ang="0">
                  <a:pos x="2903" y="433"/>
                </a:cxn>
                <a:cxn ang="0">
                  <a:pos x="2565" y="80"/>
                </a:cxn>
                <a:cxn ang="0">
                  <a:pos x="2241" y="0"/>
                </a:cxn>
                <a:cxn ang="0">
                  <a:pos x="110" y="2811"/>
                </a:cxn>
                <a:cxn ang="0">
                  <a:pos x="110" y="3228"/>
                </a:cxn>
                <a:cxn ang="0">
                  <a:pos x="0" y="3631"/>
                </a:cxn>
                <a:cxn ang="0">
                  <a:pos x="72" y="3686"/>
                </a:cxn>
                <a:cxn ang="0">
                  <a:pos x="441" y="3355"/>
                </a:cxn>
                <a:cxn ang="0">
                  <a:pos x="740" y="3228"/>
                </a:cxn>
                <a:cxn ang="0">
                  <a:pos x="2903" y="433"/>
                </a:cxn>
                <a:cxn ang="0">
                  <a:pos x="2903" y="433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0" name="Freeform 8"/>
            <p:cNvSpPr>
              <a:spLocks noChangeAspect="1"/>
            </p:cNvSpPr>
            <p:nvPr/>
          </p:nvSpPr>
          <p:spPr bwMode="auto">
            <a:xfrm rot="18427436">
              <a:off x="8302127" y="-39735"/>
              <a:ext cx="872951" cy="1571670"/>
            </a:xfrm>
            <a:custGeom>
              <a:avLst/>
              <a:gdLst/>
              <a:ahLst/>
              <a:cxnLst>
                <a:cxn ang="0">
                  <a:pos x="2293" y="0"/>
                </a:cxn>
                <a:cxn ang="0">
                  <a:pos x="130" y="2835"/>
                </a:cxn>
                <a:cxn ang="0">
                  <a:pos x="131" y="3201"/>
                </a:cxn>
                <a:cxn ang="0">
                  <a:pos x="0" y="3633"/>
                </a:cxn>
                <a:cxn ang="0">
                  <a:pos x="50" y="3703"/>
                </a:cxn>
                <a:cxn ang="0">
                  <a:pos x="422" y="3352"/>
                </a:cxn>
                <a:cxn ang="0">
                  <a:pos x="763" y="3220"/>
                </a:cxn>
                <a:cxn ang="0">
                  <a:pos x="2911" y="428"/>
                </a:cxn>
                <a:cxn ang="0">
                  <a:pos x="2589" y="96"/>
                </a:cxn>
                <a:cxn ang="0">
                  <a:pos x="2293" y="0"/>
                </a:cxn>
                <a:cxn ang="0">
                  <a:pos x="2293" y="0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1" name="Freeform 9"/>
            <p:cNvSpPr>
              <a:spLocks noChangeAspect="1"/>
            </p:cNvSpPr>
            <p:nvPr/>
          </p:nvSpPr>
          <p:spPr bwMode="auto">
            <a:xfrm rot="18427436">
              <a:off x="8292965" y="120342"/>
              <a:ext cx="768292" cy="1177860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432" y="2553"/>
                </a:cxn>
                <a:cxn ang="0">
                  <a:pos x="736" y="2777"/>
                </a:cxn>
                <a:cxn ang="0">
                  <a:pos x="2561" y="399"/>
                </a:cxn>
                <a:cxn ang="0">
                  <a:pos x="2118" y="82"/>
                </a:cxn>
                <a:cxn ang="0">
                  <a:pos x="1898" y="0"/>
                </a:cxn>
                <a:cxn ang="0">
                  <a:pos x="0" y="2485"/>
                </a:cxn>
                <a:cxn ang="0">
                  <a:pos x="0" y="248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8232" name="Group 40"/>
            <p:cNvGrpSpPr>
              <a:grpSpLocks noChangeAspect="1"/>
            </p:cNvGrpSpPr>
            <p:nvPr/>
          </p:nvGrpSpPr>
          <p:grpSpPr bwMode="auto">
            <a:xfrm>
              <a:off x="7924800" y="0"/>
              <a:ext cx="1599034" cy="1431925"/>
              <a:chOff x="4610" y="57"/>
              <a:chExt cx="1344" cy="1204"/>
            </a:xfrm>
          </p:grpSpPr>
          <p:grpSp>
            <p:nvGrpSpPr>
              <p:cNvPr id="8233" name="Group 41"/>
              <p:cNvGrpSpPr>
                <a:grpSpLocks noChangeAspect="1"/>
              </p:cNvGrpSpPr>
              <p:nvPr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8234" name="Freeform 42"/>
                <p:cNvSpPr>
                  <a:spLocks noChangeAspect="1"/>
                </p:cNvSpPr>
                <p:nvPr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/>
                  <a:ahLst/>
                  <a:cxnLst>
                    <a:cxn ang="0">
                      <a:pos x="123" y="9"/>
                    </a:cxn>
                    <a:cxn ang="0">
                      <a:pos x="131" y="342"/>
                    </a:cxn>
                    <a:cxn ang="0">
                      <a:pos x="0" y="806"/>
                    </a:cxn>
                    <a:cxn ang="0">
                      <a:pos x="79" y="789"/>
                    </a:cxn>
                    <a:cxn ang="0">
                      <a:pos x="218" y="376"/>
                    </a:cxn>
                    <a:cxn ang="0">
                      <a:pos x="245" y="0"/>
                    </a:cxn>
                    <a:cxn ang="0">
                      <a:pos x="123" y="9"/>
                    </a:cxn>
                    <a:cxn ang="0">
                      <a:pos x="123" y="9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grpSp>
              <p:nvGrpSpPr>
                <p:cNvPr id="8235" name="Group 43"/>
                <p:cNvGrpSpPr>
                  <a:grpSpLocks noChangeAspect="1"/>
                </p:cNvGrpSpPr>
                <p:nvPr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8236" name="Freeform 44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98" y="184"/>
                      </a:cxn>
                      <a:cxn ang="0">
                        <a:pos x="500" y="349"/>
                      </a:cxn>
                      <a:cxn ang="0">
                        <a:pos x="604" y="140"/>
                      </a:cxn>
                      <a:cxn ang="0">
                        <a:pos x="359" y="9"/>
                      </a:cxn>
                      <a:cxn ang="0">
                        <a:pos x="464" y="184"/>
                      </a:cxn>
                      <a:cxn ang="0">
                        <a:pos x="131" y="17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37" name="Freeform 45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/>
                    <a:ahLst/>
                    <a:cxnLst>
                      <a:cxn ang="0">
                        <a:pos x="741" y="129"/>
                      </a:cxn>
                      <a:cxn ang="0">
                        <a:pos x="485" y="352"/>
                      </a:cxn>
                      <a:cxn ang="0">
                        <a:pos x="163" y="762"/>
                      </a:cxn>
                      <a:cxn ang="0">
                        <a:pos x="0" y="1101"/>
                      </a:cxn>
                      <a:cxn ang="0">
                        <a:pos x="59" y="1230"/>
                      </a:cxn>
                      <a:cxn ang="0">
                        <a:pos x="262" y="1201"/>
                      </a:cxn>
                      <a:cxn ang="0">
                        <a:pos x="578" y="914"/>
                      </a:cxn>
                      <a:cxn ang="0">
                        <a:pos x="876" y="534"/>
                      </a:cxn>
                      <a:cxn ang="0">
                        <a:pos x="1034" y="270"/>
                      </a:cxn>
                      <a:cxn ang="0">
                        <a:pos x="1064" y="84"/>
                      </a:cxn>
                      <a:cxn ang="0">
                        <a:pos x="977" y="0"/>
                      </a:cxn>
                      <a:cxn ang="0">
                        <a:pos x="836" y="65"/>
                      </a:cxn>
                      <a:cxn ang="0">
                        <a:pos x="969" y="107"/>
                      </a:cxn>
                      <a:cxn ang="0">
                        <a:pos x="876" y="352"/>
                      </a:cxn>
                      <a:cxn ang="0">
                        <a:pos x="690" y="656"/>
                      </a:cxn>
                      <a:cxn ang="0">
                        <a:pos x="350" y="1008"/>
                      </a:cxn>
                      <a:cxn ang="0">
                        <a:pos x="116" y="1114"/>
                      </a:cxn>
                      <a:cxn ang="0">
                        <a:pos x="135" y="943"/>
                      </a:cxn>
                      <a:cxn ang="0">
                        <a:pos x="437" y="504"/>
                      </a:cxn>
                      <a:cxn ang="0">
                        <a:pos x="831" y="118"/>
                      </a:cxn>
                      <a:cxn ang="0">
                        <a:pos x="741" y="129"/>
                      </a:cxn>
                      <a:cxn ang="0">
                        <a:pos x="741" y="129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38" name="Freeform 46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/>
                    <a:ahLst/>
                    <a:cxnLst>
                      <a:cxn ang="0">
                        <a:pos x="1941" y="0"/>
                      </a:cxn>
                      <a:cxn ang="0">
                        <a:pos x="0" y="2521"/>
                      </a:cxn>
                      <a:cxn ang="0">
                        <a:pos x="192" y="2450"/>
                      </a:cxn>
                      <a:cxn ang="0">
                        <a:pos x="2002" y="61"/>
                      </a:cxn>
                      <a:cxn ang="0">
                        <a:pos x="1941" y="0"/>
                      </a:cxn>
                      <a:cxn ang="0">
                        <a:pos x="1941" y="0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39" name="Freeform 47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/>
                    <a:ahLst/>
                    <a:cxnLst>
                      <a:cxn ang="0">
                        <a:pos x="95" y="2844"/>
                      </a:cxn>
                      <a:cxn ang="0">
                        <a:pos x="394" y="2834"/>
                      </a:cxn>
                      <a:cxn ang="0">
                        <a:pos x="821" y="3009"/>
                      </a:cxn>
                      <a:cxn ang="0">
                        <a:pos x="681" y="2817"/>
                      </a:cxn>
                      <a:cxn ang="0">
                        <a:pos x="367" y="2703"/>
                      </a:cxn>
                      <a:cxn ang="0">
                        <a:pos x="637" y="2720"/>
                      </a:cxn>
                      <a:cxn ang="0">
                        <a:pos x="979" y="2870"/>
                      </a:cxn>
                      <a:cxn ang="0">
                        <a:pos x="2859" y="420"/>
                      </a:cxn>
                      <a:cxn ang="0">
                        <a:pos x="2578" y="148"/>
                      </a:cxn>
                      <a:cxn ang="0">
                        <a:pos x="2308" y="0"/>
                      </a:cxn>
                      <a:cxn ang="0">
                        <a:pos x="2692" y="78"/>
                      </a:cxn>
                      <a:cxn ang="0">
                        <a:pos x="3007" y="428"/>
                      </a:cxn>
                      <a:cxn ang="0">
                        <a:pos x="831" y="3273"/>
                      </a:cxn>
                      <a:cxn ang="0">
                        <a:pos x="481" y="3412"/>
                      </a:cxn>
                      <a:cxn ang="0">
                        <a:pos x="105" y="3771"/>
                      </a:cxn>
                      <a:cxn ang="0">
                        <a:pos x="0" y="3667"/>
                      </a:cxn>
                      <a:cxn ang="0">
                        <a:pos x="131" y="3631"/>
                      </a:cxn>
                      <a:cxn ang="0">
                        <a:pos x="376" y="3385"/>
                      </a:cxn>
                      <a:cxn ang="0">
                        <a:pos x="165" y="3273"/>
                      </a:cxn>
                      <a:cxn ang="0">
                        <a:pos x="165" y="3176"/>
                      </a:cxn>
                      <a:cxn ang="0">
                        <a:pos x="411" y="3298"/>
                      </a:cxn>
                      <a:cxn ang="0">
                        <a:pos x="411" y="3186"/>
                      </a:cxn>
                      <a:cxn ang="0">
                        <a:pos x="603" y="3220"/>
                      </a:cxn>
                      <a:cxn ang="0">
                        <a:pos x="428" y="3079"/>
                      </a:cxn>
                      <a:cxn ang="0">
                        <a:pos x="629" y="3062"/>
                      </a:cxn>
                      <a:cxn ang="0">
                        <a:pos x="95" y="2844"/>
                      </a:cxn>
                      <a:cxn ang="0">
                        <a:pos x="95" y="2844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0" name="Freeform 48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/>
                    <a:ahLst/>
                    <a:cxnLst>
                      <a:cxn ang="0">
                        <a:pos x="0" y="80"/>
                      </a:cxn>
                      <a:cxn ang="0">
                        <a:pos x="255" y="106"/>
                      </a:cxn>
                      <a:cxn ang="0">
                        <a:pos x="639" y="342"/>
                      </a:cxn>
                      <a:cxn ang="0">
                        <a:pos x="673" y="289"/>
                      </a:cxn>
                      <a:cxn ang="0">
                        <a:pos x="447" y="114"/>
                      </a:cxn>
                      <a:cxn ang="0">
                        <a:pos x="26" y="0"/>
                      </a:cxn>
                      <a:cxn ang="0">
                        <a:pos x="0" y="8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1" name="Freeform 49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40" y="148"/>
                      </a:cxn>
                      <a:cxn ang="0">
                        <a:pos x="638" y="403"/>
                      </a:cxn>
                      <a:cxn ang="0">
                        <a:pos x="716" y="296"/>
                      </a:cxn>
                      <a:cxn ang="0">
                        <a:pos x="420" y="114"/>
                      </a:cxn>
                      <a:cxn ang="0">
                        <a:pos x="70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2" name="Freeform 50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16" y="139"/>
                      </a:cxn>
                      <a:cxn ang="0">
                        <a:pos x="649" y="411"/>
                      </a:cxn>
                      <a:cxn ang="0">
                        <a:pos x="717" y="314"/>
                      </a:cxn>
                      <a:cxn ang="0">
                        <a:pos x="394" y="87"/>
                      </a:cxn>
                      <a:cxn ang="0">
                        <a:pos x="54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3" name="Freeform 51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/>
                    <a:ahLst/>
                    <a:cxnLst>
                      <a:cxn ang="0">
                        <a:pos x="0" y="88"/>
                      </a:cxn>
                      <a:cxn ang="0">
                        <a:pos x="272" y="131"/>
                      </a:cxn>
                      <a:cxn ang="0">
                        <a:pos x="665" y="386"/>
                      </a:cxn>
                      <a:cxn ang="0">
                        <a:pos x="709" y="308"/>
                      </a:cxn>
                      <a:cxn ang="0">
                        <a:pos x="306" y="53"/>
                      </a:cxn>
                      <a:cxn ang="0">
                        <a:pos x="43" y="0"/>
                      </a:cxn>
                      <a:cxn ang="0">
                        <a:pos x="0" y="88"/>
                      </a:cxn>
                      <a:cxn ang="0">
                        <a:pos x="0" y="88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</p:grpSp>
          </p:grpSp>
          <p:sp>
            <p:nvSpPr>
              <p:cNvPr id="8244" name="Line 52"/>
              <p:cNvSpPr>
                <a:spLocks noChangeAspect="1" noChangeShapeType="1"/>
              </p:cNvSpPr>
              <p:nvPr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</p:grpSp>
      </p:grpSp>
      <p:pic>
        <p:nvPicPr>
          <p:cNvPr id="4105" name="Picture 56" descr="EIClogo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33338"/>
            <a:ext cx="458788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6" name="Group 60"/>
          <p:cNvGrpSpPr>
            <a:grpSpLocks/>
          </p:cNvGrpSpPr>
          <p:nvPr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8253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54" name="Freeform 62"/>
            <p:cNvSpPr>
              <a:spLocks/>
            </p:cNvSpPr>
            <p:nvPr userDrawn="1"/>
          </p:nvSpPr>
          <p:spPr bwMode="auto">
            <a:xfrm flipH="1">
              <a:off x="5506" y="1335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5400"/>
            <a:ext cx="8458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err="1" smtClean="0"/>
              <a:t>bubu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38384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MS PGothic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5pPr>
      <a:lvl6pPr marL="457178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6pPr>
      <a:lvl7pPr marL="914355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7pPr>
      <a:lvl8pPr marL="1371533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8pPr>
      <a:lvl9pPr marL="182871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anose="05000000000000000000" pitchFamily="2" charset="2"/>
        <a:buChar char="q"/>
        <a:defRPr kumimoji="1" sz="22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anose="05000000000000000000" pitchFamily="2" charset="2"/>
        <a:buChar char="Ø"/>
        <a:defRPr kumimoji="1" sz="20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Blip>
          <a:blip r:embed="rId12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kumimoji="1" sz="16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SzPct val="120000"/>
        <a:buBlip>
          <a:blip r:embed="rId14"/>
        </a:buBlip>
        <a:defRPr kumimoji="1" sz="14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5pPr>
      <a:lvl6pPr marL="251447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971652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3428828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388600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3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5.png"/><Relationship Id="rId7" Type="http://schemas.openxmlformats.org/officeDocument/2006/relationships/image" Target="../media/image4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8.png"/><Relationship Id="rId7" Type="http://schemas.openxmlformats.org/officeDocument/2006/relationships/image" Target="../media/image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10" Type="http://schemas.openxmlformats.org/officeDocument/2006/relationships/image" Target="../media/image51.png"/><Relationship Id="rId4" Type="http://schemas.openxmlformats.org/officeDocument/2006/relationships/image" Target="../media/image2.png"/><Relationship Id="rId9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550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60.png"/><Relationship Id="rId7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7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12" Type="http://schemas.openxmlformats.org/officeDocument/2006/relationships/image" Target="../media/image76.png"/><Relationship Id="rId2" Type="http://schemas.openxmlformats.org/officeDocument/2006/relationships/image" Target="../media/image66.png"/><Relationship Id="rId16" Type="http://schemas.openxmlformats.org/officeDocument/2006/relationships/image" Target="../media/image8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9.jpeg"/><Relationship Id="rId15" Type="http://schemas.openxmlformats.org/officeDocument/2006/relationships/image" Target="../media/image79.pn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Relationship Id="rId14" Type="http://schemas.openxmlformats.org/officeDocument/2006/relationships/image" Target="../media/image7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13" Type="http://schemas.openxmlformats.org/officeDocument/2006/relationships/image" Target="../media/image92.png"/><Relationship Id="rId18" Type="http://schemas.openxmlformats.org/officeDocument/2006/relationships/image" Target="../media/image97.png"/><Relationship Id="rId3" Type="http://schemas.openxmlformats.org/officeDocument/2006/relationships/image" Target="../media/image82.png"/><Relationship Id="rId7" Type="http://schemas.openxmlformats.org/officeDocument/2006/relationships/image" Target="../media/image86.png"/><Relationship Id="rId12" Type="http://schemas.openxmlformats.org/officeDocument/2006/relationships/image" Target="../media/image91.jpeg"/><Relationship Id="rId17" Type="http://schemas.openxmlformats.org/officeDocument/2006/relationships/image" Target="../media/image96.png"/><Relationship Id="rId2" Type="http://schemas.openxmlformats.org/officeDocument/2006/relationships/image" Target="../media/image81.png"/><Relationship Id="rId16" Type="http://schemas.openxmlformats.org/officeDocument/2006/relationships/image" Target="../media/image9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5.png"/><Relationship Id="rId11" Type="http://schemas.openxmlformats.org/officeDocument/2006/relationships/image" Target="../media/image90.png"/><Relationship Id="rId5" Type="http://schemas.openxmlformats.org/officeDocument/2006/relationships/image" Target="../media/image84.png"/><Relationship Id="rId15" Type="http://schemas.openxmlformats.org/officeDocument/2006/relationships/image" Target="../media/image94.png"/><Relationship Id="rId10" Type="http://schemas.openxmlformats.org/officeDocument/2006/relationships/image" Target="../media/image89.png"/><Relationship Id="rId19" Type="http://schemas.openxmlformats.org/officeDocument/2006/relationships/image" Target="../media/image98.png"/><Relationship Id="rId4" Type="http://schemas.openxmlformats.org/officeDocument/2006/relationships/image" Target="../media/image83.png"/><Relationship Id="rId9" Type="http://schemas.openxmlformats.org/officeDocument/2006/relationships/image" Target="../media/image88.png"/><Relationship Id="rId14" Type="http://schemas.openxmlformats.org/officeDocument/2006/relationships/image" Target="../media/image9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22913"/>
            <a:ext cx="6239107" cy="46600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06486" y="89729"/>
            <a:ext cx="6115851" cy="975591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RD6:  January 2014 Status Report and Funding Request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6333780" y="5306943"/>
            <a:ext cx="2888786" cy="1244777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00B0F0"/>
                </a:solidFill>
              </a:rPr>
              <a:t>TK Hemmick</a:t>
            </a:r>
            <a:br>
              <a:rPr lang="en-US" dirty="0" smtClean="0">
                <a:solidFill>
                  <a:srgbClr val="00B0F0"/>
                </a:solidFill>
              </a:rPr>
            </a:br>
            <a:r>
              <a:rPr lang="en-US" dirty="0" smtClean="0">
                <a:solidFill>
                  <a:srgbClr val="00B0F0"/>
                </a:solidFill>
              </a:rPr>
              <a:t>for the EIC Tracking/PID Consortium</a:t>
            </a:r>
            <a:endParaRPr lang="en-US" dirty="0">
              <a:solidFill>
                <a:srgbClr val="00B0F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-1" y="1882304"/>
            <a:ext cx="6239107" cy="926213"/>
            <a:chOff x="0" y="1784330"/>
            <a:chExt cx="5776734" cy="86922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784484"/>
              <a:ext cx="869069" cy="86906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38138" y="1792955"/>
              <a:ext cx="857250" cy="85725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86664" y="1784330"/>
              <a:ext cx="865875" cy="865875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451646" y="1792955"/>
              <a:ext cx="780193" cy="85725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231839" y="1792955"/>
              <a:ext cx="765595" cy="85725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9"/>
            <a:srcRect l="12474" t="8092" r="18498" b="35367"/>
            <a:stretch/>
          </p:blipFill>
          <p:spPr>
            <a:xfrm>
              <a:off x="869069" y="1784484"/>
              <a:ext cx="845525" cy="865721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10"/>
            <a:srcRect t="10485" b="12265"/>
            <a:stretch/>
          </p:blipFill>
          <p:spPr>
            <a:xfrm>
              <a:off x="4934870" y="1792955"/>
              <a:ext cx="841864" cy="857250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469314" y="3145394"/>
            <a:ext cx="1649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Shift Crew 2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119125" y="1545002"/>
            <a:ext cx="164981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Shift Crew 1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333780" y="1484249"/>
            <a:ext cx="2688557" cy="286232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0" dirty="0" smtClean="0"/>
              <a:t>BNL</a:t>
            </a:r>
          </a:p>
          <a:p>
            <a:pPr algn="ctr"/>
            <a:r>
              <a:rPr lang="en-US" b="0" dirty="0" smtClean="0"/>
              <a:t>Florida Tech</a:t>
            </a:r>
          </a:p>
          <a:p>
            <a:pPr algn="ctr"/>
            <a:r>
              <a:rPr lang="en-US" b="0" dirty="0" smtClean="0"/>
              <a:t>Stony Brook University</a:t>
            </a:r>
          </a:p>
          <a:p>
            <a:pPr algn="ctr"/>
            <a:r>
              <a:rPr lang="en-US" b="0" dirty="0" smtClean="0"/>
              <a:t>Thomas Jefferson Lab</a:t>
            </a:r>
          </a:p>
          <a:p>
            <a:pPr algn="ctr"/>
            <a:r>
              <a:rPr lang="en-US" b="0" dirty="0" smtClean="0"/>
              <a:t>University of Virginia</a:t>
            </a:r>
          </a:p>
          <a:p>
            <a:pPr algn="ctr"/>
            <a:r>
              <a:rPr lang="en-US" b="0" dirty="0" smtClean="0"/>
              <a:t>Yale University</a:t>
            </a:r>
          </a:p>
          <a:p>
            <a:pPr algn="ctr"/>
            <a:endParaRPr lang="en-US" b="0" dirty="0" smtClean="0"/>
          </a:p>
          <a:p>
            <a:pPr algn="ctr"/>
            <a:r>
              <a:rPr lang="en-US" b="0" dirty="0" smtClean="0">
                <a:solidFill>
                  <a:srgbClr val="FF0000"/>
                </a:solidFill>
              </a:rPr>
              <a:t>New members:</a:t>
            </a:r>
            <a:endParaRPr lang="en-US" b="0" dirty="0">
              <a:solidFill>
                <a:srgbClr val="FF0000"/>
              </a:solidFill>
            </a:endParaRPr>
          </a:p>
          <a:p>
            <a:pPr algn="ctr"/>
            <a:r>
              <a:rPr lang="en-US" b="0" dirty="0" smtClean="0">
                <a:solidFill>
                  <a:srgbClr val="FF0000"/>
                </a:solidFill>
              </a:rPr>
              <a:t>LLNL, WIS</a:t>
            </a:r>
          </a:p>
          <a:p>
            <a:pPr algn="ctr"/>
            <a:endParaRPr lang="en-US" b="0" dirty="0"/>
          </a:p>
        </p:txBody>
      </p:sp>
      <p:sp>
        <p:nvSpPr>
          <p:cNvPr id="3" name="Rectangle 2"/>
          <p:cNvSpPr/>
          <p:nvPr/>
        </p:nvSpPr>
        <p:spPr bwMode="auto">
          <a:xfrm>
            <a:off x="-1" y="6529527"/>
            <a:ext cx="6218370" cy="328473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1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Note:  Photo shows B</a:t>
            </a:r>
            <a:r>
              <a:rPr kumimoji="1" lang="en-US" sz="1800" b="1" i="0" u="none" strike="noStrike" cap="none" normalizeH="0" dirty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eam </a:t>
            </a:r>
            <a:r>
              <a:rPr lang="en-US" dirty="0">
                <a:solidFill>
                  <a:srgbClr val="FF00FF"/>
                </a:solidFill>
              </a:rPr>
              <a:t>S</a:t>
            </a:r>
            <a:r>
              <a:rPr kumimoji="1" lang="en-US" sz="1800" b="1" i="0" u="none" strike="noStrike" cap="none" normalizeH="0" dirty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hifters only!</a:t>
            </a:r>
            <a:endParaRPr kumimoji="1" lang="en-US" sz="1800" b="1" i="0" u="none" strike="noStrike" cap="none" normalizeH="0" baseline="0" dirty="0">
              <a:ln>
                <a:noFill/>
              </a:ln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402927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 – 2B  Large Area Tracking Chambers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5" y="3131075"/>
            <a:ext cx="9026525" cy="1821926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Challenge:</a:t>
            </a:r>
            <a:br>
              <a:rPr lang="en-US" dirty="0" smtClean="0"/>
            </a:br>
            <a:r>
              <a:rPr lang="en-US" dirty="0" smtClean="0"/>
              <a:t>GEM detector technology must be expanded in size to be useful in large experiments.  Other than at CERN, these are the largest area GEM trackers in the world.</a:t>
            </a:r>
          </a:p>
          <a:p>
            <a:r>
              <a:rPr lang="en-US" dirty="0" smtClean="0"/>
              <a:t>Alternative </a:t>
            </a:r>
            <a:r>
              <a:rPr lang="en-US" dirty="0" smtClean="0"/>
              <a:t>Readout using </a:t>
            </a:r>
            <a:r>
              <a:rPr lang="en-US" dirty="0" err="1" smtClean="0"/>
              <a:t>ZigZags</a:t>
            </a:r>
            <a:r>
              <a:rPr lang="en-US" dirty="0"/>
              <a:t> </a:t>
            </a:r>
            <a:r>
              <a:rPr lang="en-US" dirty="0" smtClean="0"/>
              <a:t>&amp; “Stereo-Compass”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10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19690" b="45576"/>
          <a:stretch/>
        </p:blipFill>
        <p:spPr>
          <a:xfrm>
            <a:off x="53977" y="689876"/>
            <a:ext cx="9026525" cy="23417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22" y="5185991"/>
            <a:ext cx="5298621" cy="1672009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5473246" y="5475704"/>
            <a:ext cx="3670754" cy="109258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marL="342883" indent="-342883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12" indent="-285735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2pPr>
            <a:lvl3pPr marL="1142943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sz="18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3pPr>
            <a:lvl4pPr marL="1600120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4pPr>
            <a:lvl5pPr marL="2057297" indent="-228588" algn="l" rtl="0" fontAlgn="base">
              <a:spcBef>
                <a:spcPct val="20000"/>
              </a:spcBef>
              <a:spcAft>
                <a:spcPct val="0"/>
              </a:spcAft>
              <a:buSzPct val="120000"/>
              <a:buFontTx/>
              <a:buBlip>
                <a:blip r:embed="rId7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5pPr>
            <a:lvl6pPr marL="251447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8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652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8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8828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8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00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8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r>
              <a:rPr lang="en-US" kern="0" dirty="0" smtClean="0"/>
              <a:t>Common Reference Chambers</a:t>
            </a:r>
          </a:p>
          <a:p>
            <a:r>
              <a:rPr lang="en-US" kern="0" dirty="0" smtClean="0"/>
              <a:t>Excellent Resolution</a:t>
            </a:r>
            <a:endParaRPr lang="en-US" kern="0" dirty="0" smtClean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53977" y="5105400"/>
            <a:ext cx="8937623" cy="1752600"/>
          </a:xfrm>
          <a:prstGeom prst="roundRect">
            <a:avLst/>
          </a:pr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48309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>
              <a:lnSpc>
                <a:spcPct val="150000"/>
              </a:lnSpc>
            </a:pP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“Stereo Compass”</a:t>
            </a:r>
          </a:p>
        </p:txBody>
      </p:sp>
      <p:sp>
        <p:nvSpPr>
          <p:cNvPr id="45059" name="Slide Number Placeholder 11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EE2D34A-593B-4460-AA41-B6011EEC77FF}" type="slidenum">
              <a:rPr lang="en-US">
                <a:solidFill>
                  <a:srgbClr val="898989"/>
                </a:solidFill>
              </a:rPr>
              <a:pPr eaLnBrk="1" hangingPunct="1"/>
              <a:t>11</a:t>
            </a:fld>
            <a:endParaRPr lang="en-US">
              <a:solidFill>
                <a:srgbClr val="898989"/>
              </a:solidFill>
            </a:endParaRPr>
          </a:p>
        </p:txBody>
      </p:sp>
      <p:sp>
        <p:nvSpPr>
          <p:cNvPr id="45060" name="Rectangle 42"/>
          <p:cNvSpPr>
            <a:spLocks noChangeArrowheads="1"/>
          </p:cNvSpPr>
          <p:nvPr/>
        </p:nvSpPr>
        <p:spPr bwMode="auto">
          <a:xfrm>
            <a:off x="2847225" y="625496"/>
            <a:ext cx="289219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kumimoji="0" lang="en-US" sz="2000" b="0" dirty="0" smtClean="0">
                <a:solidFill>
                  <a:srgbClr val="17375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Strips @ 12</a:t>
            </a:r>
            <a:r>
              <a:rPr kumimoji="0" lang="en-US" sz="2000" b="0" baseline="30000" dirty="0" smtClean="0">
                <a:solidFill>
                  <a:srgbClr val="17375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kumimoji="0" lang="en-US" sz="2000" b="0" dirty="0" smtClean="0">
                <a:solidFill>
                  <a:srgbClr val="17375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stereo</a:t>
            </a:r>
            <a:endParaRPr kumimoji="0" lang="en-US" sz="2000" b="0" baseline="30000" dirty="0" smtClean="0">
              <a:solidFill>
                <a:srgbClr val="17375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kumimoji="0" lang="en-US" sz="2000" b="0" dirty="0" smtClean="0">
                <a:solidFill>
                  <a:srgbClr val="17375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Full-sized for EIC.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kumimoji="0" lang="en-US" sz="2000" b="0" dirty="0" smtClean="0">
                <a:solidFill>
                  <a:srgbClr val="17375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Largest “Compass-style” ever produced.</a:t>
            </a:r>
          </a:p>
        </p:txBody>
      </p:sp>
      <p:grpSp>
        <p:nvGrpSpPr>
          <p:cNvPr id="45061" name="Group 2"/>
          <p:cNvGrpSpPr>
            <a:grpSpLocks/>
          </p:cNvGrpSpPr>
          <p:nvPr/>
        </p:nvGrpSpPr>
        <p:grpSpPr bwMode="auto">
          <a:xfrm rot="16200000">
            <a:off x="-1657649" y="2210416"/>
            <a:ext cx="6204869" cy="2797333"/>
            <a:chOff x="768073" y="2686221"/>
            <a:chExt cx="7563921" cy="3700882"/>
          </a:xfrm>
        </p:grpSpPr>
        <p:pic>
          <p:nvPicPr>
            <p:cNvPr id="4506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9" t="2374" r="2344" b="2391"/>
            <a:stretch>
              <a:fillRect/>
            </a:stretch>
          </p:blipFill>
          <p:spPr bwMode="auto">
            <a:xfrm>
              <a:off x="768073" y="2686221"/>
              <a:ext cx="7519987" cy="3700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" name="Straight Arrow Connector 3"/>
            <p:cNvCxnSpPr/>
            <p:nvPr/>
          </p:nvCxnSpPr>
          <p:spPr>
            <a:xfrm flipH="1">
              <a:off x="812520" y="6006060"/>
              <a:ext cx="7519474" cy="0"/>
            </a:xfrm>
            <a:prstGeom prst="straightConnector1">
              <a:avLst/>
            </a:prstGeom>
            <a:ln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065" name="TextBox 4"/>
            <p:cNvSpPr txBox="1">
              <a:spLocks noChangeArrowheads="1"/>
            </p:cNvSpPr>
            <p:nvPr/>
          </p:nvSpPr>
          <p:spPr bwMode="auto">
            <a:xfrm>
              <a:off x="4136624" y="5697606"/>
              <a:ext cx="87075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0" lang="en-US" sz="1400" b="0" smtClean="0">
                  <a:solidFill>
                    <a:srgbClr val="FFFFFF"/>
                  </a:solidFill>
                  <a:effectLst/>
                </a:rPr>
                <a:t>120 cm</a:t>
              </a:r>
            </a:p>
          </p:txBody>
        </p:sp>
        <p:cxnSp>
          <p:nvCxnSpPr>
            <p:cNvPr id="45" name="Straight Arrow Connector 44"/>
            <p:cNvCxnSpPr/>
            <p:nvPr/>
          </p:nvCxnSpPr>
          <p:spPr>
            <a:xfrm flipH="1">
              <a:off x="1407792" y="4038925"/>
              <a:ext cx="6200351" cy="0"/>
            </a:xfrm>
            <a:prstGeom prst="straightConnector1">
              <a:avLst/>
            </a:prstGeom>
            <a:ln w="15875"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067" name="TextBox 45"/>
            <p:cNvSpPr txBox="1">
              <a:spLocks noChangeArrowheads="1"/>
            </p:cNvSpPr>
            <p:nvPr/>
          </p:nvSpPr>
          <p:spPr bwMode="auto">
            <a:xfrm>
              <a:off x="4136624" y="3742490"/>
              <a:ext cx="71686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0" lang="en-US" sz="1400" b="0" smtClean="0">
                  <a:solidFill>
                    <a:srgbClr val="FFFFFF"/>
                  </a:solidFill>
                  <a:effectLst/>
                </a:rPr>
                <a:t>100 cm</a:t>
              </a:r>
            </a:p>
          </p:txBody>
        </p:sp>
        <p:cxnSp>
          <p:nvCxnSpPr>
            <p:cNvPr id="48" name="Straight Arrow Connector 47"/>
            <p:cNvCxnSpPr/>
            <p:nvPr/>
          </p:nvCxnSpPr>
          <p:spPr>
            <a:xfrm>
              <a:off x="1599866" y="3853165"/>
              <a:ext cx="0" cy="1403509"/>
            </a:xfrm>
            <a:prstGeom prst="straightConnector1">
              <a:avLst/>
            </a:prstGeom>
            <a:ln w="15875"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069" name="TextBox 48"/>
            <p:cNvSpPr txBox="1">
              <a:spLocks noChangeArrowheads="1"/>
            </p:cNvSpPr>
            <p:nvPr/>
          </p:nvSpPr>
          <p:spPr bwMode="auto">
            <a:xfrm rot="5400000">
              <a:off x="1448128" y="4401085"/>
              <a:ext cx="62549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0" lang="en-US" sz="1400" b="0" smtClean="0">
                  <a:solidFill>
                    <a:srgbClr val="FFFFFF"/>
                  </a:solidFill>
                  <a:effectLst/>
                </a:rPr>
                <a:t>22 cm</a:t>
              </a:r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 flipH="1">
              <a:off x="7608143" y="3205392"/>
              <a:ext cx="0" cy="2662540"/>
            </a:xfrm>
            <a:prstGeom prst="straightConnector1">
              <a:avLst/>
            </a:prstGeom>
            <a:ln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071" name="TextBox 51"/>
            <p:cNvSpPr txBox="1">
              <a:spLocks noChangeArrowheads="1"/>
            </p:cNvSpPr>
            <p:nvPr/>
          </p:nvSpPr>
          <p:spPr bwMode="auto">
            <a:xfrm rot="5400000">
              <a:off x="7153365" y="4382773"/>
              <a:ext cx="62549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0" lang="en-US" sz="1400" b="0" smtClean="0">
                  <a:solidFill>
                    <a:srgbClr val="FFFFFF"/>
                  </a:solidFill>
                  <a:effectLst/>
                </a:rPr>
                <a:t>44 cm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flipV="1">
              <a:off x="1407792" y="3843639"/>
              <a:ext cx="87782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Arc 1"/>
            <p:cNvSpPr/>
            <p:nvPr/>
          </p:nvSpPr>
          <p:spPr>
            <a:xfrm>
              <a:off x="2063384" y="3776957"/>
              <a:ext cx="69845" cy="66683"/>
            </a:xfrm>
            <a:prstGeom prst="arc">
              <a:avLst>
                <a:gd name="adj1" fmla="val 16200000"/>
                <a:gd name="adj2" fmla="val 3776972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b="0">
                <a:solidFill>
                  <a:prstClr val="black"/>
                </a:solidFill>
                <a:effectLst/>
              </a:endParaRPr>
            </a:p>
          </p:txBody>
        </p:sp>
        <p:sp>
          <p:nvSpPr>
            <p:cNvPr id="45074" name="TextBox 5"/>
            <p:cNvSpPr txBox="1">
              <a:spLocks noChangeArrowheads="1"/>
            </p:cNvSpPr>
            <p:nvPr/>
          </p:nvSpPr>
          <p:spPr bwMode="auto">
            <a:xfrm>
              <a:off x="2209800" y="3643040"/>
              <a:ext cx="33695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0" lang="en-US" sz="1400" b="0" smtClean="0">
                  <a:solidFill>
                    <a:srgbClr val="FFFFFF"/>
                  </a:solidFill>
                  <a:effectLst/>
                </a:rPr>
                <a:t>6°</a:t>
              </a:r>
            </a:p>
          </p:txBody>
        </p:sp>
        <p:cxnSp>
          <p:nvCxnSpPr>
            <p:cNvPr id="24" name="Straight Connector 23"/>
            <p:cNvCxnSpPr/>
            <p:nvPr/>
          </p:nvCxnSpPr>
          <p:spPr>
            <a:xfrm rot="-360000" flipV="1">
              <a:off x="1409379" y="3797597"/>
              <a:ext cx="879415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50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5" y="313013"/>
            <a:ext cx="3170237" cy="224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6467" y="2681984"/>
            <a:ext cx="5465895" cy="3609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3422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Results on Large Compass-Style Chamber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7F85B-340E-9941-AF39-030851572DD6}" type="slidenum">
              <a:rPr lang="en-US" altLang="ja-JP" smtClean="0"/>
              <a:pPr/>
              <a:t>12</a:t>
            </a:fld>
            <a:endParaRPr lang="en-US" altLang="ja-JP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837574"/>
            <a:ext cx="7573282" cy="26930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3860174"/>
            <a:ext cx="7573282" cy="283296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2077374" y="725104"/>
            <a:ext cx="1997475" cy="346229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Scan</a:t>
            </a:r>
            <a:r>
              <a:rPr kumimoji="1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 Beam Spot</a:t>
            </a:r>
            <a:endParaRPr kumimoji="1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5878496" y="725103"/>
            <a:ext cx="1997475" cy="346229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Charge Match</a:t>
            </a:r>
            <a:endParaRPr kumimoji="1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920312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Spatial Resolution of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SBS1 (Cartesian)</a:t>
            </a:r>
            <a:endParaRPr lang="en-US" sz="32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/>
              <a:t>13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38400"/>
            <a:ext cx="4572000" cy="35325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2" y="2438400"/>
            <a:ext cx="4571998" cy="353251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19400" y="4234190"/>
            <a:ext cx="15616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Symbol" panose="05050102010706020507" pitchFamily="18" charset="2"/>
              </a:rPr>
              <a:t>s</a:t>
            </a:r>
            <a:r>
              <a:rPr lang="en-US" sz="2400" baseline="-25000" dirty="0" smtClean="0">
                <a:solidFill>
                  <a:srgbClr val="FF0000"/>
                </a:solidFill>
              </a:rPr>
              <a:t>x</a:t>
            </a:r>
            <a:r>
              <a:rPr lang="en-US" sz="2400" dirty="0" smtClean="0">
                <a:solidFill>
                  <a:srgbClr val="FF0000"/>
                </a:solidFill>
                <a:latin typeface="Symbol" panose="05050102010706020507" pitchFamily="18" charset="2"/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= 58 </a:t>
            </a:r>
            <a:r>
              <a:rPr lang="en-US" sz="2400" dirty="0" smtClean="0">
                <a:solidFill>
                  <a:srgbClr val="FF0000"/>
                </a:solidFill>
                <a:latin typeface="Symbol" panose="05050102010706020507" pitchFamily="18" charset="2"/>
              </a:rPr>
              <a:t>m</a:t>
            </a:r>
            <a:r>
              <a:rPr lang="en-US" sz="2400" dirty="0" smtClean="0">
                <a:solidFill>
                  <a:srgbClr val="FF0000"/>
                </a:solidFill>
              </a:rPr>
              <a:t>m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36087" y="4114800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  <a:latin typeface="Symbol" panose="05050102010706020507" pitchFamily="18" charset="2"/>
              </a:rPr>
              <a:t>s</a:t>
            </a:r>
            <a:r>
              <a:rPr lang="en-US" sz="2400" baseline="-25000" dirty="0" err="1">
                <a:solidFill>
                  <a:srgbClr val="FF0000"/>
                </a:solidFill>
              </a:rPr>
              <a:t>y</a:t>
            </a:r>
            <a:r>
              <a:rPr lang="en-US" sz="2400" dirty="0" smtClean="0">
                <a:solidFill>
                  <a:srgbClr val="FF0000"/>
                </a:solidFill>
                <a:latin typeface="Symbol" panose="05050102010706020507" pitchFamily="18" charset="2"/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= 68 </a:t>
            </a:r>
            <a:r>
              <a:rPr lang="en-US" sz="2400" dirty="0" smtClean="0">
                <a:solidFill>
                  <a:srgbClr val="FF0000"/>
                </a:solidFill>
                <a:latin typeface="Symbol" panose="05050102010706020507" pitchFamily="18" charset="2"/>
              </a:rPr>
              <a:t>m</a:t>
            </a:r>
            <a:r>
              <a:rPr lang="en-US" sz="2400" dirty="0" smtClean="0">
                <a:solidFill>
                  <a:srgbClr val="FF0000"/>
                </a:solidFill>
              </a:rPr>
              <a:t>m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870972"/>
            <a:ext cx="91440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Combined distribution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Exclusive and Inclusive residual distribution are merged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Resolution: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Width (</a:t>
            </a:r>
            <a:r>
              <a:rPr lang="en-US" dirty="0" smtClean="0">
                <a:latin typeface="Symbol" panose="05050102010706020507" pitchFamily="18" charset="2"/>
                <a:cs typeface="Times New Roman" panose="02020603050405020304" pitchFamily="18" charset="0"/>
              </a:rPr>
              <a:t>s</a:t>
            </a:r>
            <a:r>
              <a:rPr lang="en-US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resolution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of the Gaussian fit to the combined residual distribution</a:t>
            </a:r>
            <a:endParaRPr lang="en-US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Resolution:  </a:t>
            </a:r>
            <a:r>
              <a:rPr lang="en-US" dirty="0" smtClean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s</a:t>
            </a:r>
            <a:r>
              <a:rPr lang="en-US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resolution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sqrt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smtClean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s</a:t>
            </a:r>
            <a:r>
              <a:rPr lang="en-US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exclusive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× </a:t>
            </a:r>
            <a:r>
              <a:rPr lang="en-US" dirty="0" smtClean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s</a:t>
            </a:r>
            <a:r>
              <a:rPr lang="en-US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inclusive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1285111" y="6553200"/>
            <a:ext cx="6934203" cy="313967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Note:  Analysis of non-Cartesian</a:t>
            </a:r>
            <a:r>
              <a:rPr kumimoji="1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 Detectors still in progress</a:t>
            </a:r>
            <a:endParaRPr kumimoji="1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034103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RADIAL Zig-</a:t>
            </a:r>
            <a:r>
              <a:rPr lang="en-US" dirty="0" err="1" smtClean="0"/>
              <a:t>Zags</a:t>
            </a:r>
            <a:r>
              <a:rPr lang="en-US" dirty="0" smtClean="0"/>
              <a:t> </a:t>
            </a:r>
            <a:r>
              <a:rPr lang="en-US" dirty="0" smtClean="0"/>
              <a:t>(aka Chevrons)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254172" y="1069992"/>
            <a:ext cx="3724730" cy="2799443"/>
          </a:xfrm>
        </p:spPr>
        <p:txBody>
          <a:bodyPr/>
          <a:lstStyle/>
          <a:p>
            <a:r>
              <a:rPr lang="en-US" dirty="0" smtClean="0"/>
              <a:t>Various patterns measured with </a:t>
            </a:r>
            <a:r>
              <a:rPr lang="en-US" dirty="0" err="1" smtClean="0"/>
              <a:t>cosmics</a:t>
            </a:r>
            <a:r>
              <a:rPr lang="en-US" dirty="0" smtClean="0"/>
              <a:t> in small chambers lead eventually to single choice for wedge chamber.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7F85B-340E-9941-AF39-030851572DD6}" type="slidenum">
              <a:rPr lang="en-US" altLang="ja-JP" smtClean="0"/>
              <a:pPr/>
              <a:t>14</a:t>
            </a:fld>
            <a:endParaRPr lang="en-US" altLang="ja-JP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8" y="837747"/>
            <a:ext cx="5055734" cy="30316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9317" y="4068556"/>
            <a:ext cx="5563686" cy="2187104"/>
          </a:xfrm>
          <a:prstGeom prst="rect">
            <a:avLst/>
          </a:prstGeom>
        </p:spPr>
      </p:pic>
      <p:sp>
        <p:nvSpPr>
          <p:cNvPr id="7" name="Content Placeholder 5"/>
          <p:cNvSpPr txBox="1">
            <a:spLocks/>
          </p:cNvSpPr>
          <p:nvPr/>
        </p:nvSpPr>
        <p:spPr bwMode="auto">
          <a:xfrm>
            <a:off x="300038" y="4199182"/>
            <a:ext cx="3052762" cy="2799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marL="342883" indent="-342883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12" indent="-285735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2pPr>
            <a:lvl3pPr marL="1142943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8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3pPr>
            <a:lvl4pPr marL="1600120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4pPr>
            <a:lvl5pPr marL="2057297" indent="-228588" algn="l" rtl="0" fontAlgn="base">
              <a:spcBef>
                <a:spcPct val="20000"/>
              </a:spcBef>
              <a:spcAft>
                <a:spcPct val="0"/>
              </a:spcAft>
              <a:buSzPct val="120000"/>
              <a:buFontTx/>
              <a:buBlip>
                <a:blip r:embed="rId6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5pPr>
            <a:lvl6pPr marL="251447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652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8828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00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r>
              <a:rPr lang="en-US" kern="0" dirty="0" smtClean="0"/>
              <a:t>HUGE savings in channel count.</a:t>
            </a:r>
          </a:p>
          <a:p>
            <a:r>
              <a:rPr lang="en-US" kern="0" dirty="0" smtClean="0"/>
              <a:t>High </a:t>
            </a:r>
            <a:r>
              <a:rPr lang="en-US" kern="0" dirty="0" err="1" smtClean="0"/>
              <a:t>resol</a:t>
            </a:r>
            <a:r>
              <a:rPr lang="en-US" kern="0" dirty="0" smtClean="0"/>
              <a:t>. Only in bend direction,</a:t>
            </a:r>
            <a:br>
              <a:rPr lang="en-US" kern="0" dirty="0" smtClean="0"/>
            </a:br>
            <a:r>
              <a:rPr lang="en-US" kern="0" dirty="0" smtClean="0"/>
              <a:t>coarse in </a:t>
            </a:r>
            <a:r>
              <a:rPr lang="en-US" kern="0" dirty="0" smtClean="0">
                <a:latin typeface="Symbol" panose="05050102010706020507" pitchFamily="18" charset="2"/>
              </a:rPr>
              <a:t>h</a:t>
            </a:r>
            <a:r>
              <a:rPr lang="en-US" kern="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933561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Zig-</a:t>
            </a:r>
            <a:r>
              <a:rPr lang="en-US" dirty="0" err="1" smtClean="0"/>
              <a:t>Zag</a:t>
            </a:r>
            <a:r>
              <a:rPr lang="en-US" dirty="0" smtClean="0"/>
              <a:t>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59943" y="1346368"/>
            <a:ext cx="2703059" cy="4104521"/>
          </a:xfrm>
        </p:spPr>
        <p:txBody>
          <a:bodyPr/>
          <a:lstStyle/>
          <a:p>
            <a:r>
              <a:rPr lang="en-US" dirty="0" smtClean="0"/>
              <a:t>Gain/</a:t>
            </a:r>
            <a:r>
              <a:rPr lang="en-US" dirty="0" err="1" smtClean="0"/>
              <a:t>eff</a:t>
            </a:r>
            <a:r>
              <a:rPr lang="en-US" dirty="0" smtClean="0"/>
              <a:t> in good shape.</a:t>
            </a:r>
          </a:p>
          <a:p>
            <a:r>
              <a:rPr lang="en-US" dirty="0" err="1" smtClean="0"/>
              <a:t>Resol</a:t>
            </a:r>
            <a:r>
              <a:rPr lang="en-US" dirty="0" smtClean="0"/>
              <a:t> requires further analysis</a:t>
            </a:r>
          </a:p>
          <a:p>
            <a:r>
              <a:rPr lang="en-US" dirty="0" smtClean="0"/>
              <a:t>CERN beam with small chamber showed 72 </a:t>
            </a:r>
            <a:r>
              <a:rPr lang="en-US" dirty="0" smtClean="0">
                <a:latin typeface="Symbol" panose="05050102010706020507" pitchFamily="18" charset="2"/>
              </a:rPr>
              <a:t>m</a:t>
            </a:r>
            <a:r>
              <a:rPr lang="en-US" dirty="0" smtClean="0"/>
              <a:t>m</a:t>
            </a:r>
          </a:p>
          <a:p>
            <a:r>
              <a:rPr lang="en-US" dirty="0" smtClean="0"/>
              <a:t>Large Chamber results still in process.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15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793" y="942975"/>
            <a:ext cx="57721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0416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 2D:  RICH Detector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 bwMode="auto">
          <a:xfrm>
            <a:off x="506336" y="1572425"/>
            <a:ext cx="108959" cy="49565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8316838" y="1572425"/>
            <a:ext cx="108959" cy="49565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880214" y="1649337"/>
            <a:ext cx="2119357" cy="341831"/>
          </a:xfrm>
          <a:prstGeom prst="roundRect">
            <a:avLst/>
          </a:prstGeom>
          <a:solidFill>
            <a:schemeClr val="accent3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Arc 8"/>
          <p:cNvSpPr/>
          <p:nvPr/>
        </p:nvSpPr>
        <p:spPr bwMode="auto">
          <a:xfrm rot="3600198">
            <a:off x="2343704" y="1508387"/>
            <a:ext cx="465861" cy="536210"/>
          </a:xfrm>
          <a:prstGeom prst="arc">
            <a:avLst/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 bwMode="auto">
          <a:xfrm flipV="1">
            <a:off x="1093859" y="1572425"/>
            <a:ext cx="102550" cy="769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/>
        </p:nvCxnSpPr>
        <p:spPr bwMode="auto">
          <a:xfrm flipV="1">
            <a:off x="1319091" y="1402266"/>
            <a:ext cx="102550" cy="769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Rectangle 17"/>
          <p:cNvSpPr/>
          <p:nvPr/>
        </p:nvSpPr>
        <p:spPr bwMode="auto">
          <a:xfrm rot="1751484">
            <a:off x="819509" y="1347837"/>
            <a:ext cx="323228" cy="94004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2771812" y="1415158"/>
            <a:ext cx="323228" cy="94004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14940" y="1184427"/>
            <a:ext cx="6206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</a:rPr>
              <a:t>Outer</a:t>
            </a:r>
          </a:p>
        </p:txBody>
      </p:sp>
      <p:sp>
        <p:nvSpPr>
          <p:cNvPr id="21" name="TextBox 20"/>
          <p:cNvSpPr txBox="1"/>
          <p:nvPr/>
        </p:nvSpPr>
        <p:spPr>
          <a:xfrm rot="1810933">
            <a:off x="730468" y="1098027"/>
            <a:ext cx="588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</a:rPr>
              <a:t>Inner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15200" y="1217600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S1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4907323" y="1578389"/>
            <a:ext cx="116875" cy="53983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7891416" y="1550333"/>
            <a:ext cx="116875" cy="53983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 bwMode="auto">
          <a:xfrm>
            <a:off x="880214" y="2242495"/>
            <a:ext cx="2119357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1651238" y="1992396"/>
            <a:ext cx="6206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hangingPunct="0"/>
            <a:r>
              <a:rPr lang="en-US" sz="14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ＭＳ Ｐゴシック" panose="020B0600070205080204" pitchFamily="34" charset="-128"/>
              </a:rPr>
              <a:t>15 m</a:t>
            </a:r>
            <a:endParaRPr lang="en-US" sz="1400" dirty="0">
              <a:solidFill>
                <a:srgbClr val="000000"/>
              </a:solidFill>
              <a:effectLst/>
              <a:latin typeface="Comic Sans MS" panose="030F0702030302020204" pitchFamily="66" charset="0"/>
              <a:ea typeface="ＭＳ Ｐゴシック" panose="020B0600070205080204" pitchFamily="34" charset="-128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5424263" y="1603981"/>
            <a:ext cx="2065355" cy="479289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CF</a:t>
            </a:r>
            <a:r>
              <a:rPr lang="en-US" baseline="-25000" dirty="0" smtClean="0">
                <a:solidFill>
                  <a:srgbClr val="000000"/>
                </a:solidFill>
              </a:rPr>
              <a:t>4 </a:t>
            </a:r>
            <a:r>
              <a:rPr lang="en-US" dirty="0" smtClean="0">
                <a:solidFill>
                  <a:srgbClr val="000000"/>
                </a:solidFill>
              </a:rPr>
              <a:t>Filled RICH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4" name="Arc 23"/>
          <p:cNvSpPr/>
          <p:nvPr/>
        </p:nvSpPr>
        <p:spPr bwMode="auto">
          <a:xfrm rot="2864206">
            <a:off x="6768997" y="1503173"/>
            <a:ext cx="709087" cy="672647"/>
          </a:xfrm>
          <a:prstGeom prst="arc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5268316" y="1550333"/>
            <a:ext cx="155947" cy="595951"/>
          </a:xfrm>
          <a:prstGeom prst="rect">
            <a:avLst/>
          </a:prstGeom>
          <a:solidFill>
            <a:srgbClr val="ABF1F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203156" y="2334564"/>
            <a:ext cx="1282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000000"/>
                </a:solidFill>
              </a:rPr>
              <a:t>CsI</a:t>
            </a:r>
            <a:r>
              <a:rPr lang="en-US" dirty="0" smtClean="0">
                <a:solidFill>
                  <a:srgbClr val="000000"/>
                </a:solidFill>
              </a:rPr>
              <a:t> GEMs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-10336" y="2436938"/>
            <a:ext cx="3020263" cy="1353097"/>
          </a:xfrm>
        </p:spPr>
        <p:txBody>
          <a:bodyPr/>
          <a:lstStyle/>
          <a:p>
            <a:r>
              <a:rPr lang="en-US" dirty="0" err="1" smtClean="0"/>
              <a:t>Beamline</a:t>
            </a:r>
            <a:r>
              <a:rPr lang="en-US" dirty="0" smtClean="0"/>
              <a:t> Cerenkov</a:t>
            </a:r>
          </a:p>
          <a:p>
            <a:r>
              <a:rPr lang="en-US" dirty="0" smtClean="0"/>
              <a:t>PID offline</a:t>
            </a:r>
          </a:p>
          <a:p>
            <a:r>
              <a:rPr lang="en-US" dirty="0" smtClean="0"/>
              <a:t>K-Trigger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637927" y="2665961"/>
            <a:ext cx="1900228" cy="1754599"/>
          </a:xfrm>
          <a:prstGeom prst="rect">
            <a:avLst/>
          </a:prstGeom>
        </p:spPr>
      </p:pic>
      <p:cxnSp>
        <p:nvCxnSpPr>
          <p:cNvPr id="56" name="Straight Connector 55"/>
          <p:cNvCxnSpPr/>
          <p:nvPr/>
        </p:nvCxnSpPr>
        <p:spPr bwMode="auto">
          <a:xfrm flipV="1">
            <a:off x="3710741" y="2146284"/>
            <a:ext cx="1516498" cy="49459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 flipV="1">
            <a:off x="5424263" y="2146284"/>
            <a:ext cx="0" cy="49459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71" name="Group 70"/>
          <p:cNvGrpSpPr/>
          <p:nvPr/>
        </p:nvGrpSpPr>
        <p:grpSpPr>
          <a:xfrm rot="16200000">
            <a:off x="6240700" y="2509206"/>
            <a:ext cx="2055813" cy="1841500"/>
            <a:chOff x="6115050" y="3883025"/>
            <a:chExt cx="2055813" cy="1841500"/>
          </a:xfrm>
        </p:grpSpPr>
        <p:sp>
          <p:nvSpPr>
            <p:cNvPr id="63" name="Rectangle 62"/>
            <p:cNvSpPr/>
            <p:nvPr/>
          </p:nvSpPr>
          <p:spPr bwMode="auto">
            <a:xfrm>
              <a:off x="6115050" y="5094288"/>
              <a:ext cx="2055813" cy="630237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64" name="Rectangle 63"/>
            <p:cNvSpPr/>
            <p:nvPr/>
          </p:nvSpPr>
          <p:spPr bwMode="auto">
            <a:xfrm>
              <a:off x="6115050" y="4903788"/>
              <a:ext cx="2055813" cy="190500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952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cxnSp>
          <p:nvCxnSpPr>
            <p:cNvPr id="65" name="Straight Arrow Connector 8"/>
            <p:cNvCxnSpPr>
              <a:cxnSpLocks noChangeShapeType="1"/>
            </p:cNvCxnSpPr>
            <p:nvPr/>
          </p:nvCxnSpPr>
          <p:spPr bwMode="auto">
            <a:xfrm>
              <a:off x="6424613" y="4073525"/>
              <a:ext cx="534987" cy="830263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66" name="Straight Arrow Connector 11"/>
            <p:cNvCxnSpPr>
              <a:cxnSpLocks noChangeShapeType="1"/>
            </p:cNvCxnSpPr>
            <p:nvPr/>
          </p:nvCxnSpPr>
          <p:spPr bwMode="auto">
            <a:xfrm flipV="1">
              <a:off x="6959600" y="3883025"/>
              <a:ext cx="593725" cy="1020763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67" name="Straight Arrow Connector 13"/>
            <p:cNvCxnSpPr>
              <a:cxnSpLocks noChangeShapeType="1"/>
            </p:cNvCxnSpPr>
            <p:nvPr/>
          </p:nvCxnSpPr>
          <p:spPr bwMode="auto">
            <a:xfrm>
              <a:off x="6959600" y="4903788"/>
              <a:ext cx="36513" cy="1905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68" name="Straight Arrow Connector 23"/>
            <p:cNvCxnSpPr>
              <a:cxnSpLocks noChangeShapeType="1"/>
            </p:cNvCxnSpPr>
            <p:nvPr/>
          </p:nvCxnSpPr>
          <p:spPr bwMode="auto">
            <a:xfrm flipV="1">
              <a:off x="6996113" y="4903788"/>
              <a:ext cx="30162" cy="1905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69" name="Straight Arrow Connector 25"/>
            <p:cNvCxnSpPr>
              <a:cxnSpLocks noChangeShapeType="1"/>
            </p:cNvCxnSpPr>
            <p:nvPr/>
          </p:nvCxnSpPr>
          <p:spPr bwMode="auto">
            <a:xfrm flipV="1">
              <a:off x="7026275" y="3908425"/>
              <a:ext cx="608013" cy="995363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</p:grpSp>
      <p:sp>
        <p:nvSpPr>
          <p:cNvPr id="70" name="TextBox 69"/>
          <p:cNvSpPr txBox="1"/>
          <p:nvPr/>
        </p:nvSpPr>
        <p:spPr>
          <a:xfrm>
            <a:off x="7607303" y="3038520"/>
            <a:ext cx="1636987" cy="92333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rPr>
              <a:t>Thin Film </a:t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rPr>
              <a:t>Interference</a:t>
            </a:r>
          </a:p>
          <a:p>
            <a:pPr algn="ctr" eaLnBrk="1" hangingPunct="1">
              <a:defRPr/>
            </a:pPr>
            <a:r>
              <a:rPr lang="en-US" dirty="0" smtClean="0"/>
              <a:t>Mirror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</a:endParaRPr>
          </a:p>
        </p:txBody>
      </p:sp>
      <p:cxnSp>
        <p:nvCxnSpPr>
          <p:cNvPr id="73" name="Straight Connector 72"/>
          <p:cNvCxnSpPr/>
          <p:nvPr/>
        </p:nvCxnSpPr>
        <p:spPr bwMode="auto">
          <a:xfrm>
            <a:off x="7368618" y="2146284"/>
            <a:ext cx="0" cy="28087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5" name="Straight Connector 74"/>
          <p:cNvCxnSpPr/>
          <p:nvPr/>
        </p:nvCxnSpPr>
        <p:spPr bwMode="auto">
          <a:xfrm>
            <a:off x="7559120" y="2090170"/>
            <a:ext cx="630237" cy="3034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6" name="TextBox 75"/>
          <p:cNvSpPr txBox="1"/>
          <p:nvPr/>
        </p:nvSpPr>
        <p:spPr>
          <a:xfrm>
            <a:off x="5886814" y="1082814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Trackers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78" name="Straight Arrow Connector 77"/>
          <p:cNvCxnSpPr>
            <a:stCxn id="76" idx="1"/>
          </p:cNvCxnSpPr>
          <p:nvPr/>
        </p:nvCxnSpPr>
        <p:spPr bwMode="auto">
          <a:xfrm flipH="1">
            <a:off x="4962797" y="1267480"/>
            <a:ext cx="924017" cy="2472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9" name="Straight Arrow Connector 78"/>
          <p:cNvCxnSpPr>
            <a:stCxn id="76" idx="3"/>
          </p:cNvCxnSpPr>
          <p:nvPr/>
        </p:nvCxnSpPr>
        <p:spPr bwMode="auto">
          <a:xfrm>
            <a:off x="7066945" y="1267480"/>
            <a:ext cx="882908" cy="23673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2" name="TextBox 81"/>
          <p:cNvSpPr txBox="1"/>
          <p:nvPr/>
        </p:nvSpPr>
        <p:spPr>
          <a:xfrm>
            <a:off x="8128302" y="1181001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S4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b="27709"/>
          <a:stretch/>
        </p:blipFill>
        <p:spPr>
          <a:xfrm>
            <a:off x="4256147" y="1184418"/>
            <a:ext cx="3889585" cy="1132654"/>
          </a:xfrm>
          <a:prstGeom prst="rect">
            <a:avLst/>
          </a:prstGeom>
        </p:spPr>
      </p:pic>
      <p:sp>
        <p:nvSpPr>
          <p:cNvPr id="83" name="Content Placeholder 10"/>
          <p:cNvSpPr txBox="1">
            <a:spLocks/>
          </p:cNvSpPr>
          <p:nvPr/>
        </p:nvSpPr>
        <p:spPr bwMode="auto">
          <a:xfrm>
            <a:off x="215360" y="4560139"/>
            <a:ext cx="4691963" cy="2217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marL="342883" indent="-342883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12" indent="-285735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2pPr>
            <a:lvl3pPr marL="1142943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8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3pPr>
            <a:lvl4pPr marL="1600120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4pPr>
            <a:lvl5pPr marL="2057297" indent="-228588" algn="l" rtl="0" fontAlgn="base">
              <a:spcBef>
                <a:spcPct val="20000"/>
              </a:spcBef>
              <a:spcAft>
                <a:spcPct val="0"/>
              </a:spcAft>
              <a:buSzPct val="120000"/>
              <a:buFontTx/>
              <a:buBlip>
                <a:blip r:embed="rId6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5pPr>
            <a:lvl6pPr marL="251447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652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8828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00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r>
              <a:rPr lang="en-US" kern="0" dirty="0" smtClean="0"/>
              <a:t>Goal:  PID to 60 </a:t>
            </a:r>
            <a:r>
              <a:rPr lang="en-US" kern="0" dirty="0" err="1" smtClean="0"/>
              <a:t>GeV</a:t>
            </a:r>
            <a:r>
              <a:rPr lang="en-US" kern="0" dirty="0" smtClean="0"/>
              <a:t>/c</a:t>
            </a:r>
          </a:p>
          <a:p>
            <a:r>
              <a:rPr lang="en-US" kern="0" dirty="0" smtClean="0"/>
              <a:t>Rings in only 1 meter of gas</a:t>
            </a:r>
          </a:p>
          <a:p>
            <a:pPr lvl="1"/>
            <a:r>
              <a:rPr lang="en-US" kern="0" dirty="0" err="1" smtClean="0"/>
              <a:t>LHCb</a:t>
            </a:r>
            <a:r>
              <a:rPr lang="en-US" kern="0" dirty="0" smtClean="0"/>
              <a:t> uses 3 meters</a:t>
            </a:r>
          </a:p>
          <a:p>
            <a:r>
              <a:rPr lang="en-US" kern="0" dirty="0" smtClean="0"/>
              <a:t>Technique:  </a:t>
            </a:r>
            <a:br>
              <a:rPr lang="en-US" kern="0" dirty="0" smtClean="0"/>
            </a:br>
            <a:r>
              <a:rPr lang="en-US" kern="0" dirty="0" smtClean="0"/>
              <a:t>      Deep UV mirror</a:t>
            </a:r>
            <a:br>
              <a:rPr lang="en-US" kern="0" dirty="0" smtClean="0"/>
            </a:br>
            <a:r>
              <a:rPr lang="en-US" kern="0" dirty="0" smtClean="0"/>
              <a:t>      </a:t>
            </a:r>
            <a:r>
              <a:rPr lang="en-US" kern="0" dirty="0" err="1" smtClean="0"/>
              <a:t>CsI</a:t>
            </a:r>
            <a:r>
              <a:rPr lang="en-US" kern="0" dirty="0" smtClean="0"/>
              <a:t> GEMs</a:t>
            </a:r>
            <a:endParaRPr lang="en-US" kern="0" dirty="0"/>
          </a:p>
        </p:txBody>
      </p:sp>
      <p:pic>
        <p:nvPicPr>
          <p:cNvPr id="84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838" y="4912525"/>
            <a:ext cx="1181823" cy="1377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96" y="4938466"/>
            <a:ext cx="1181823" cy="1377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503" y="4938466"/>
            <a:ext cx="1181823" cy="1377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9" name="Straight Arrow Connector 88"/>
          <p:cNvCxnSpPr/>
          <p:nvPr/>
        </p:nvCxnSpPr>
        <p:spPr bwMode="auto">
          <a:xfrm>
            <a:off x="4800127" y="6400797"/>
            <a:ext cx="1042297" cy="887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90" name="TextBox 89"/>
          <p:cNvSpPr txBox="1"/>
          <p:nvPr/>
        </p:nvSpPr>
        <p:spPr>
          <a:xfrm>
            <a:off x="5001315" y="6431997"/>
            <a:ext cx="6399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10 cm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8894109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 of Pads Included in the Fit: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17</a:t>
            </a:fld>
            <a:endParaRPr lang="en-US" altLang="ja-JP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288" y="961847"/>
            <a:ext cx="3581151" cy="24650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0433" y="912166"/>
            <a:ext cx="3580065" cy="25146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168" y="3484029"/>
            <a:ext cx="3508271" cy="24637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63738" y="1863624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Pion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10471" y="1863624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0000"/>
                </a:solidFill>
              </a:rPr>
              <a:t>Kaon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91628" y="4531214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Proton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0433" y="3426863"/>
            <a:ext cx="3699705" cy="249399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 bwMode="auto">
          <a:xfrm flipV="1">
            <a:off x="4600575" y="4724400"/>
            <a:ext cx="3070225" cy="993776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210695" y="5947732"/>
                <a:ext cx="3979180" cy="862754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𝒅𝑵</m:t>
                              </m:r>
                            </m:e>
                            <m:sub>
                              <m: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𝜸</m:t>
                              </m:r>
                            </m:sub>
                          </m:sSub>
                        </m:num>
                        <m:den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𝒅𝑳</m:t>
                          </m:r>
                        </m:den>
                      </m:f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𝒔𝒊</m:t>
                      </m:r>
                      <m:sSup>
                        <m:sSupPr>
                          <m:ctrlP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</m:e>
                        <m:sup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sSub>
                        <m:sSubPr>
                          <m:ctrlP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𝜽</m:t>
                          </m:r>
                        </m:e>
                        <m:sub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𝒄</m:t>
                          </m:r>
                        </m:sub>
                      </m:sSub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𝑹</m:t>
                          </m:r>
                        </m:e>
                        <m:sup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210695" y="5947732"/>
                <a:ext cx="3979180" cy="862754"/>
              </a:xfr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2598221" y="3240301"/>
            <a:ext cx="97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# pads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17418" y="3228761"/>
            <a:ext cx="97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# pads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63738" y="5763065"/>
            <a:ext cx="97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# pads</a:t>
            </a:r>
          </a:p>
        </p:txBody>
      </p:sp>
      <p:sp>
        <p:nvSpPr>
          <p:cNvPr id="19" name="TextBox 18"/>
          <p:cNvSpPr txBox="1"/>
          <p:nvPr/>
        </p:nvSpPr>
        <p:spPr>
          <a:xfrm rot="16200000">
            <a:off x="3786111" y="4346548"/>
            <a:ext cx="97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# pads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707266" y="3732475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32 </a:t>
            </a:r>
            <a:r>
              <a:rPr lang="en-US" dirty="0" err="1">
                <a:solidFill>
                  <a:srgbClr val="000000"/>
                </a:solidFill>
              </a:rPr>
              <a:t>GeV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66568" y="1610485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32 </a:t>
            </a:r>
            <a:r>
              <a:rPr lang="en-US" dirty="0" err="1">
                <a:solidFill>
                  <a:srgbClr val="000000"/>
                </a:solidFill>
              </a:rPr>
              <a:t>GeV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33118" y="4254769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32 </a:t>
            </a:r>
            <a:r>
              <a:rPr lang="en-US" dirty="0" err="1">
                <a:solidFill>
                  <a:srgbClr val="000000"/>
                </a:solidFill>
              </a:rPr>
              <a:t>GeV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54178" y="1598099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32 </a:t>
            </a:r>
            <a:r>
              <a:rPr lang="en-US" dirty="0" err="1">
                <a:solidFill>
                  <a:srgbClr val="000000"/>
                </a:solidFill>
              </a:rPr>
              <a:t>GeV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482211" y="5763065"/>
            <a:ext cx="426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R</a:t>
            </a:r>
            <a:r>
              <a:rPr lang="en-US" baseline="30000" dirty="0">
                <a:solidFill>
                  <a:srgbClr val="000000"/>
                </a:solidFill>
              </a:rPr>
              <a:t>2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1442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166" y="964470"/>
            <a:ext cx="3530104" cy="24296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Radii Results: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366" y="3850545"/>
            <a:ext cx="4598126" cy="2037806"/>
          </a:xfrm>
        </p:spPr>
        <p:txBody>
          <a:bodyPr/>
          <a:lstStyle/>
          <a:p>
            <a:r>
              <a:rPr lang="en-US" dirty="0" smtClean="0"/>
              <a:t>Reasonable results at all measured energies.</a:t>
            </a:r>
          </a:p>
          <a:p>
            <a:r>
              <a:rPr lang="en-US" dirty="0" smtClean="0"/>
              <a:t>NOTE:  32 </a:t>
            </a:r>
            <a:r>
              <a:rPr lang="en-US" dirty="0" err="1" smtClean="0"/>
              <a:t>GeV</a:t>
            </a:r>
            <a:r>
              <a:rPr lang="en-US" dirty="0" smtClean="0"/>
              <a:t> is the highest available energy for </a:t>
            </a:r>
            <a:r>
              <a:rPr lang="en-US" dirty="0" err="1" smtClean="0"/>
              <a:t>Kaons</a:t>
            </a:r>
            <a:r>
              <a:rPr lang="en-US" dirty="0" smtClean="0"/>
              <a:t> at FTBF.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18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3492" y="3643602"/>
            <a:ext cx="3648812" cy="24744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95632" y="4270784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Pion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0515" y="4400379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Kaon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94720" y="5276613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Proton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15733" y="2201711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Kaon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62304" y="1750195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Pion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80961" y="3886957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32 </a:t>
            </a:r>
            <a:r>
              <a:rPr lang="en-US" dirty="0" err="1">
                <a:solidFill>
                  <a:srgbClr val="000000"/>
                </a:solidFill>
              </a:rPr>
              <a:t>GeV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7728" y="1194013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20 </a:t>
            </a:r>
            <a:r>
              <a:rPr lang="en-US" dirty="0" err="1">
                <a:solidFill>
                  <a:srgbClr val="000000"/>
                </a:solidFill>
              </a:rPr>
              <a:t>GeV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3988" y="894359"/>
            <a:ext cx="3586055" cy="242960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049850" y="1541992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Pion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894733" y="1671587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Kaon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35179" y="1158165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25 </a:t>
            </a:r>
            <a:r>
              <a:rPr lang="en-US" dirty="0" err="1">
                <a:solidFill>
                  <a:srgbClr val="000000"/>
                </a:solidFill>
              </a:rPr>
              <a:t>GeV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1589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Radius &amp; Width Matches Expectation.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977" y="4124526"/>
            <a:ext cx="4038585" cy="1247212"/>
          </a:xfrm>
        </p:spPr>
        <p:txBody>
          <a:bodyPr/>
          <a:lstStyle/>
          <a:p>
            <a:r>
              <a:rPr lang="en-US" dirty="0" smtClean="0"/>
              <a:t>Index </a:t>
            </a:r>
            <a:r>
              <a:rPr lang="en-US" dirty="0"/>
              <a:t>=</a:t>
            </a:r>
            <a:r>
              <a:rPr lang="en-US" dirty="0" smtClean="0"/>
              <a:t> free parameter.</a:t>
            </a:r>
          </a:p>
          <a:p>
            <a:r>
              <a:rPr lang="en-US" dirty="0" smtClean="0"/>
              <a:t>n = 1.000558</a:t>
            </a:r>
          </a:p>
          <a:p>
            <a:r>
              <a:rPr lang="en-US" dirty="0" smtClean="0"/>
              <a:t>n matches literature.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19</a:t>
            </a:fld>
            <a:endParaRPr lang="en-US" altLang="ja-JP" dirty="0"/>
          </a:p>
        </p:txBody>
      </p:sp>
      <p:grpSp>
        <p:nvGrpSpPr>
          <p:cNvPr id="5" name="Group 4"/>
          <p:cNvGrpSpPr/>
          <p:nvPr/>
        </p:nvGrpSpPr>
        <p:grpSpPr>
          <a:xfrm>
            <a:off x="117475" y="841549"/>
            <a:ext cx="4176076" cy="3215546"/>
            <a:chOff x="777664" y="868182"/>
            <a:chExt cx="7242676" cy="3853006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7664" y="868182"/>
              <a:ext cx="7242676" cy="3853006"/>
            </a:xfrm>
            <a:prstGeom prst="rect">
              <a:avLst/>
            </a:prstGeom>
          </p:spPr>
        </p:pic>
        <p:cxnSp>
          <p:nvCxnSpPr>
            <p:cNvPr id="7" name="Straight Connector 6"/>
            <p:cNvCxnSpPr/>
            <p:nvPr/>
          </p:nvCxnSpPr>
          <p:spPr bwMode="auto">
            <a:xfrm flipV="1">
              <a:off x="1529697" y="1367327"/>
              <a:ext cx="6187155" cy="279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0947" y="836349"/>
            <a:ext cx="4635555" cy="322074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 txBox="1">
                <a:spLocks/>
              </p:cNvSpPr>
              <p:nvPr/>
            </p:nvSpPr>
            <p:spPr bwMode="auto">
              <a:xfrm>
                <a:off x="4564679" y="4124525"/>
                <a:ext cx="4312991" cy="21874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36" tIns="45716" rIns="91436" bIns="45716" numCol="1" anchor="t" anchorCtr="0" compatLnSpc="1">
                <a:prstTxWarp prst="textNoShape">
                  <a:avLst/>
                </a:prstTxWarp>
              </a:bodyPr>
              <a:lstStyle>
                <a:lvl1pPr marL="341313" indent="-3413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FF"/>
                  </a:buClr>
                  <a:buFont typeface="Wingdings" panose="05000000000000000000" pitchFamily="2" charset="2"/>
                  <a:buChar char="q"/>
                  <a:defRPr kumimoji="1" sz="2200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MS PGothic" pitchFamily="34" charset="-128"/>
                    <a:cs typeface="+mn-cs"/>
                  </a:defRPr>
                </a:lvl1pPr>
                <a:lvl2pPr marL="741363" indent="-28416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FF"/>
                  </a:buClr>
                  <a:buFont typeface="Wingdings" panose="05000000000000000000" pitchFamily="2" charset="2"/>
                  <a:buChar char="Ø"/>
                  <a:defRPr kumimoji="1" sz="2000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MS PGothic" pitchFamily="34" charset="-128"/>
                  </a:defRPr>
                </a:lvl2pPr>
                <a:lvl3pPr marL="1141413" indent="-2270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Blip>
                    <a:blip r:embed="rId4"/>
                  </a:buBlip>
                  <a:defRPr kumimoji="1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MS PGothic" pitchFamily="34" charset="-128"/>
                  </a:defRPr>
                </a:lvl3pPr>
                <a:lvl4pPr marL="1598613" indent="-2270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Blip>
                    <a:blip r:embed="rId5"/>
                  </a:buBlip>
                  <a:defRPr kumimoji="1" sz="1600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MS PGothic" pitchFamily="34" charset="-128"/>
                  </a:defRPr>
                </a:lvl4pPr>
                <a:lvl5pPr marL="2055813" indent="-2270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20000"/>
                  <a:buBlip>
                    <a:blip r:embed="rId6"/>
                  </a:buBlip>
                  <a:defRPr kumimoji="1" sz="1400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MS PGothic" pitchFamily="34" charset="-128"/>
                  </a:defRPr>
                </a:lvl5pPr>
                <a:lvl6pPr marL="2514475" indent="-228588" algn="l" rtl="0" fontAlgn="base">
                  <a:spcBef>
                    <a:spcPct val="20000"/>
                  </a:spcBef>
                  <a:spcAft>
                    <a:spcPct val="0"/>
                  </a:spcAft>
                  <a:buBlip>
                    <a:blip r:embed="rId7"/>
                  </a:buBlip>
                  <a:defRPr kumimoji="1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+mn-ea"/>
                  </a:defRPr>
                </a:lvl6pPr>
                <a:lvl7pPr marL="2971652" indent="-228588" algn="l" rtl="0" fontAlgn="base">
                  <a:spcBef>
                    <a:spcPct val="20000"/>
                  </a:spcBef>
                  <a:spcAft>
                    <a:spcPct val="0"/>
                  </a:spcAft>
                  <a:buBlip>
                    <a:blip r:embed="rId7"/>
                  </a:buBlip>
                  <a:defRPr kumimoji="1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+mn-ea"/>
                  </a:defRPr>
                </a:lvl7pPr>
                <a:lvl8pPr marL="3428828" indent="-228588" algn="l" rtl="0" fontAlgn="base">
                  <a:spcBef>
                    <a:spcPct val="20000"/>
                  </a:spcBef>
                  <a:spcAft>
                    <a:spcPct val="0"/>
                  </a:spcAft>
                  <a:buBlip>
                    <a:blip r:embed="rId7"/>
                  </a:buBlip>
                  <a:defRPr kumimoji="1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+mn-ea"/>
                  </a:defRPr>
                </a:lvl8pPr>
                <a:lvl9pPr marL="3886005" indent="-228588" algn="l" rtl="0" fontAlgn="base">
                  <a:spcBef>
                    <a:spcPct val="20000"/>
                  </a:spcBef>
                  <a:spcAft>
                    <a:spcPct val="0"/>
                  </a:spcAft>
                  <a:buBlip>
                    <a:blip r:embed="rId7"/>
                  </a:buBlip>
                  <a:defRPr kumimoji="1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+mn-ea"/>
                  </a:defRPr>
                </a:lvl9pPr>
              </a:lstStyle>
              <a:p>
                <a:r>
                  <a:rPr lang="en-US" kern="0" dirty="0" smtClean="0"/>
                  <a:t>Influenced by momentum spread delivered in beam.</a:t>
                </a:r>
              </a:p>
              <a:p>
                <a:r>
                  <a:rPr lang="en-US" kern="0" dirty="0" smtClean="0"/>
                  <a:t>Assume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kern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kern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𝜹</m:t>
                        </m:r>
                        <m:r>
                          <a:rPr lang="en-US" b="1" i="1" kern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𝒑</m:t>
                        </m:r>
                      </m:num>
                      <m:den>
                        <m:r>
                          <a:rPr lang="en-US" b="1" i="1" kern="0" smtClean="0">
                            <a:latin typeface="Cambria Math" panose="02040503050406030204" pitchFamily="18" charset="0"/>
                          </a:rPr>
                          <m:t>𝒑</m:t>
                        </m:r>
                      </m:den>
                    </m:f>
                    <m:r>
                      <a:rPr lang="en-US" b="1" i="1" kern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kern="0" smtClean="0">
                        <a:latin typeface="Cambria Math" panose="02040503050406030204" pitchFamily="18" charset="0"/>
                      </a:rPr>
                      <m:t>𝒄𝒐𝒏𝒔𝒕</m:t>
                    </m:r>
                    <m:r>
                      <a:rPr lang="en-US" b="1" i="1" kern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b="1" kern="0" dirty="0" smtClean="0"/>
              </a:p>
              <a:p>
                <a:r>
                  <a:rPr lang="en-US" kern="0" dirty="0" smtClean="0"/>
                  <a:t>Fit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kern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kern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𝜹</m:t>
                        </m:r>
                        <m:r>
                          <a:rPr lang="en-US" b="1" i="1" kern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𝒑</m:t>
                        </m:r>
                      </m:num>
                      <m:den>
                        <m:r>
                          <a:rPr lang="en-US" b="1" i="1" kern="0" smtClean="0">
                            <a:latin typeface="Cambria Math" panose="02040503050406030204" pitchFamily="18" charset="0"/>
                          </a:rPr>
                          <m:t>𝒑</m:t>
                        </m:r>
                      </m:den>
                    </m:f>
                    <m:r>
                      <a:rPr lang="en-US" b="1" i="1" kern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kern="0" smtClean="0">
                        <a:latin typeface="Cambria Math" panose="02040503050406030204" pitchFamily="18" charset="0"/>
                      </a:rPr>
                      <m:t>𝟓</m:t>
                    </m:r>
                    <m:r>
                      <a:rPr lang="en-US" b="1" i="1" kern="0" smtClean="0">
                        <a:latin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US" kern="0" dirty="0" smtClean="0"/>
                  <a:t> (reasonable)</a:t>
                </a:r>
                <a:endParaRPr lang="en-US" kern="0" dirty="0"/>
              </a:p>
            </p:txBody>
          </p:sp>
        </mc:Choice>
        <mc:Fallback xmlns="">
          <p:sp>
            <p:nvSpPr>
              <p:cNvPr id="9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64679" y="4124525"/>
                <a:ext cx="4312991" cy="2187497"/>
              </a:xfrm>
              <a:prstGeom prst="rect">
                <a:avLst/>
              </a:prstGeom>
              <a:blipFill rotWithShape="0">
                <a:blip r:embed="rId8"/>
                <a:stretch>
                  <a:fillRect l="-1697" t="-2514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89559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3977" y="807868"/>
            <a:ext cx="9026525" cy="5707232"/>
          </a:xfrm>
        </p:spPr>
        <p:txBody>
          <a:bodyPr/>
          <a:lstStyle/>
          <a:p>
            <a:r>
              <a:rPr lang="en-US" dirty="0" smtClean="0"/>
              <a:t>May 2012:  RD6 Promised to perform “Sector Test”.</a:t>
            </a:r>
          </a:p>
          <a:p>
            <a:r>
              <a:rPr lang="en-US" dirty="0" smtClean="0"/>
              <a:t>October 2013:  Sector Test Completed:</a:t>
            </a:r>
          </a:p>
          <a:p>
            <a:pPr lvl="1"/>
            <a:r>
              <a:rPr lang="en-US" dirty="0" smtClean="0"/>
              <a:t>19 gas-detector stations, 13,824 channels.</a:t>
            </a:r>
          </a:p>
          <a:p>
            <a:pPr lvl="1"/>
            <a:r>
              <a:rPr lang="en-US" dirty="0" smtClean="0"/>
              <a:t>Preliminary Results Today.</a:t>
            </a:r>
          </a:p>
          <a:p>
            <a:r>
              <a:rPr lang="en-US" dirty="0" smtClean="0"/>
              <a:t>Recent Major Expansion of Collaboration:</a:t>
            </a:r>
          </a:p>
          <a:p>
            <a:pPr lvl="1"/>
            <a:r>
              <a:rPr lang="en-US" dirty="0" smtClean="0"/>
              <a:t>LLNL (</a:t>
            </a:r>
            <a:r>
              <a:rPr lang="en-US" dirty="0" err="1" smtClean="0"/>
              <a:t>Soltz</a:t>
            </a:r>
            <a:r>
              <a:rPr lang="en-US" dirty="0" smtClean="0"/>
              <a:t> group); WIS (</a:t>
            </a:r>
            <a:r>
              <a:rPr lang="en-US" dirty="0" err="1" smtClean="0"/>
              <a:t>Milov</a:t>
            </a:r>
            <a:r>
              <a:rPr lang="en-US" dirty="0" smtClean="0"/>
              <a:t> group) joined to work on TPC tracking (central tracking element in STD EIC Design).</a:t>
            </a:r>
          </a:p>
          <a:p>
            <a:r>
              <a:rPr lang="en-US" dirty="0" smtClean="0"/>
              <a:t>Funding Summary/Request:</a:t>
            </a:r>
          </a:p>
          <a:p>
            <a:pPr lvl="1"/>
            <a:r>
              <a:rPr lang="en-US" dirty="0" smtClean="0"/>
              <a:t>Salaries ( </a:t>
            </a:r>
            <a:r>
              <a:rPr lang="en-US" baseline="30000" dirty="0" smtClean="0"/>
              <a:t>1</a:t>
            </a:r>
            <a:r>
              <a:rPr lang="en-US" dirty="0" smtClean="0"/>
              <a:t>Tracking Postdoc, </a:t>
            </a:r>
            <a:r>
              <a:rPr lang="en-US" baseline="30000" dirty="0" smtClean="0"/>
              <a:t>2</a:t>
            </a:r>
            <a:r>
              <a:rPr lang="en-US" dirty="0" smtClean="0"/>
              <a:t>EIC Simulation Expert )</a:t>
            </a:r>
          </a:p>
          <a:p>
            <a:pPr lvl="1"/>
            <a:r>
              <a:rPr lang="en-US" dirty="0" smtClean="0"/>
              <a:t>Continuation of Core Effort-Tracking</a:t>
            </a:r>
          </a:p>
          <a:p>
            <a:pPr lvl="1"/>
            <a:r>
              <a:rPr lang="en-US" dirty="0" smtClean="0"/>
              <a:t>Continuation of Core Effort-Mirrors</a:t>
            </a:r>
          </a:p>
          <a:p>
            <a:pPr lvl="1"/>
            <a:r>
              <a:rPr lang="en-US" dirty="0" smtClean="0"/>
              <a:t>New Ideas:</a:t>
            </a:r>
          </a:p>
          <a:p>
            <a:pPr lvl="2"/>
            <a:r>
              <a:rPr lang="en-US" dirty="0" smtClean="0"/>
              <a:t>Hybrid Gain Stages for minimization of positive ion feedback.</a:t>
            </a:r>
          </a:p>
          <a:p>
            <a:pPr lvl="2"/>
            <a:r>
              <a:rPr lang="en-US" dirty="0" smtClean="0"/>
              <a:t>Resistive Charge Division for RICH.</a:t>
            </a:r>
          </a:p>
          <a:p>
            <a:pPr lvl="2"/>
            <a:r>
              <a:rPr lang="en-US" dirty="0" smtClean="0"/>
              <a:t>Large TPC R&amp;D by new Collaborators.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1A700-7212-524C-82CA-F704C367C37F}" type="slidenum">
              <a:rPr lang="en-US" altLang="ja-JP" smtClean="0"/>
              <a:pPr/>
              <a:t>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1484452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796939"/>
            <a:ext cx="7461336" cy="35057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PID to 60 </a:t>
            </a:r>
            <a:r>
              <a:rPr lang="en-US" dirty="0" err="1" smtClean="0"/>
              <a:t>GeV</a:t>
            </a:r>
            <a:r>
              <a:rPr lang="en-US" dirty="0" smtClean="0"/>
              <a:t> w/ better position resolution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5" y="4588474"/>
            <a:ext cx="9026525" cy="1738184"/>
          </a:xfrm>
        </p:spPr>
        <p:txBody>
          <a:bodyPr/>
          <a:lstStyle/>
          <a:p>
            <a:r>
              <a:rPr lang="en-US" dirty="0" smtClean="0"/>
              <a:t>Dispersion eventually becomes limiting factor.</a:t>
            </a:r>
          </a:p>
          <a:p>
            <a:r>
              <a:rPr lang="en-US" dirty="0" smtClean="0"/>
              <a:t>500 micron (sigma) photon position resolution is easy goal.</a:t>
            </a:r>
          </a:p>
          <a:p>
            <a:pPr lvl="1"/>
            <a:r>
              <a:rPr lang="en-US" dirty="0" smtClean="0"/>
              <a:t>Hence proposed R&amp;D for Resistive Charge Division.</a:t>
            </a:r>
          </a:p>
          <a:p>
            <a:r>
              <a:rPr lang="en-US" dirty="0" smtClean="0"/>
              <a:t>~2.5 sigma separation at 60 </a:t>
            </a:r>
            <a:r>
              <a:rPr lang="en-US" dirty="0" err="1" smtClean="0"/>
              <a:t>GeV</a:t>
            </a:r>
            <a:r>
              <a:rPr lang="en-US" dirty="0"/>
              <a:t>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20</a:t>
            </a:fld>
            <a:endParaRPr lang="en-US" altLang="ja-JP" dirty="0"/>
          </a:p>
        </p:txBody>
      </p:sp>
      <p:sp>
        <p:nvSpPr>
          <p:cNvPr id="7" name="TextBox 6"/>
          <p:cNvSpPr txBox="1"/>
          <p:nvPr/>
        </p:nvSpPr>
        <p:spPr>
          <a:xfrm>
            <a:off x="2824620" y="1186249"/>
            <a:ext cx="4623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NOTE:  Assumptions yield “worst case”</a:t>
            </a:r>
          </a:p>
        </p:txBody>
      </p:sp>
    </p:spTree>
    <p:extLst>
      <p:ext uri="{BB962C8B-B14F-4D97-AF65-F5344CB8AC3E}">
        <p14:creationId xmlns:p14="http://schemas.microsoft.com/office/powerpoint/2010/main" val="37548026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Steps:  Core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5926" y="614656"/>
            <a:ext cx="5405792" cy="5918200"/>
          </a:xfrm>
        </p:spPr>
        <p:txBody>
          <a:bodyPr/>
          <a:lstStyle/>
          <a:p>
            <a:r>
              <a:rPr lang="en-US" dirty="0" smtClean="0"/>
              <a:t>Core Tracking:</a:t>
            </a:r>
          </a:p>
          <a:p>
            <a:pPr lvl="1"/>
            <a:r>
              <a:rPr lang="en-US" dirty="0" smtClean="0"/>
              <a:t>Move stereo readouts away from </a:t>
            </a:r>
            <a:br>
              <a:rPr lang="en-US" dirty="0" smtClean="0"/>
            </a:br>
            <a:r>
              <a:rPr lang="en-US" dirty="0" smtClean="0"/>
              <a:t>beam pipe.</a:t>
            </a:r>
          </a:p>
          <a:p>
            <a:pPr lvl="1"/>
            <a:r>
              <a:rPr lang="en-US" dirty="0" smtClean="0"/>
              <a:t>Complete &amp; Test TPC/HBD Concept</a:t>
            </a:r>
          </a:p>
          <a:p>
            <a:pPr lvl="1"/>
            <a:r>
              <a:rPr lang="en-US" dirty="0" smtClean="0"/>
              <a:t>Improved uniformity of response for zig-</a:t>
            </a:r>
            <a:r>
              <a:rPr lang="en-US" dirty="0" err="1" smtClean="0"/>
              <a:t>zag</a:t>
            </a:r>
            <a:r>
              <a:rPr lang="en-US" dirty="0" smtClean="0"/>
              <a:t> chamber and improved test station.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$251k</a:t>
            </a:r>
            <a:endParaRPr lang="en-US" dirty="0">
              <a:solidFill>
                <a:srgbClr val="C00000"/>
              </a:solidFill>
            </a:endParaRPr>
          </a:p>
          <a:p>
            <a:pPr lvl="1"/>
            <a:endParaRPr lang="en-US" dirty="0" smtClean="0"/>
          </a:p>
          <a:p>
            <a:r>
              <a:rPr lang="en-US" dirty="0" smtClean="0"/>
              <a:t>Core Mirror:</a:t>
            </a:r>
          </a:p>
          <a:p>
            <a:pPr lvl="1"/>
            <a:r>
              <a:rPr lang="en-US" dirty="0" smtClean="0"/>
              <a:t>Refurbish Big Mac vacuum chamber to become evaporator.</a:t>
            </a:r>
          </a:p>
          <a:p>
            <a:pPr lvl="2"/>
            <a:r>
              <a:rPr lang="en-US" dirty="0" smtClean="0"/>
              <a:t>Postponed as lower priority to deal with budget profile.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$83k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21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6837" y="932332"/>
            <a:ext cx="3753663" cy="23682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0582" y="3812905"/>
            <a:ext cx="3502418" cy="231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5787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Steps:  New Ideas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5515" y="694558"/>
            <a:ext cx="8042460" cy="5918200"/>
          </a:xfrm>
        </p:spPr>
        <p:txBody>
          <a:bodyPr/>
          <a:lstStyle/>
          <a:p>
            <a:r>
              <a:rPr lang="en-US" dirty="0" smtClean="0"/>
              <a:t>Hybrid Gain Stages GEM+MMG</a:t>
            </a:r>
          </a:p>
          <a:p>
            <a:pPr lvl="1"/>
            <a:r>
              <a:rPr lang="en-US" dirty="0" smtClean="0"/>
              <a:t>Very low ion feedback</a:t>
            </a:r>
          </a:p>
          <a:p>
            <a:pPr lvl="1"/>
            <a:r>
              <a:rPr lang="en-US" dirty="0" smtClean="0"/>
              <a:t>Peaked single-e response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$35k</a:t>
            </a:r>
          </a:p>
          <a:p>
            <a:pPr lvl="1"/>
            <a:endParaRPr lang="en-US" dirty="0">
              <a:solidFill>
                <a:srgbClr val="C00000"/>
              </a:solidFill>
            </a:endParaRPr>
          </a:p>
          <a:p>
            <a:r>
              <a:rPr lang="en-US" dirty="0" smtClean="0"/>
              <a:t>Resistive Charge Division</a:t>
            </a:r>
          </a:p>
          <a:p>
            <a:pPr lvl="1"/>
            <a:r>
              <a:rPr lang="en-US" dirty="0" smtClean="0"/>
              <a:t>Avalanche spot in RICH has </a:t>
            </a:r>
            <a:r>
              <a:rPr lang="en-US" dirty="0" smtClean="0">
                <a:latin typeface="Symbol" panose="05050102010706020507" pitchFamily="18" charset="2"/>
              </a:rPr>
              <a:t>s</a:t>
            </a:r>
            <a:r>
              <a:rPr lang="en-US" dirty="0" smtClean="0"/>
              <a:t>=132 </a:t>
            </a:r>
            <a:r>
              <a:rPr lang="en-US" dirty="0" smtClean="0">
                <a:latin typeface="Symbol" panose="05050102010706020507" pitchFamily="18" charset="2"/>
              </a:rPr>
              <a:t>m</a:t>
            </a:r>
            <a:r>
              <a:rPr lang="en-US" dirty="0" smtClean="0"/>
              <a:t>m.</a:t>
            </a:r>
          </a:p>
          <a:p>
            <a:pPr lvl="1"/>
            <a:r>
              <a:rPr lang="en-US" dirty="0" smtClean="0"/>
              <a:t>Cannot use geometrical charge division.</a:t>
            </a:r>
          </a:p>
          <a:p>
            <a:pPr lvl="1"/>
            <a:r>
              <a:rPr lang="en-US" dirty="0" smtClean="0"/>
              <a:t>Alternative to high channel count is resistive division.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$10k</a:t>
            </a:r>
          </a:p>
          <a:p>
            <a:pPr lvl="1"/>
            <a:endParaRPr lang="en-US" dirty="0"/>
          </a:p>
          <a:p>
            <a:r>
              <a:rPr lang="en-US" dirty="0" smtClean="0"/>
              <a:t>Central Barrel Tracking TPC</a:t>
            </a:r>
          </a:p>
          <a:p>
            <a:pPr lvl="1"/>
            <a:r>
              <a:rPr lang="en-US" dirty="0" smtClean="0"/>
              <a:t>TPC/HBD is most useful for 2</a:t>
            </a:r>
            <a:r>
              <a:rPr lang="en-US" baseline="30000" dirty="0" smtClean="0"/>
              <a:t>nd</a:t>
            </a:r>
            <a:r>
              <a:rPr lang="en-US" dirty="0" smtClean="0"/>
              <a:t> phase EIC.</a:t>
            </a:r>
          </a:p>
          <a:p>
            <a:pPr lvl="1"/>
            <a:r>
              <a:rPr lang="en-US" dirty="0" smtClean="0"/>
              <a:t>Fast TPC necessary for 1</a:t>
            </a:r>
            <a:r>
              <a:rPr lang="en-US" baseline="30000" dirty="0" smtClean="0"/>
              <a:t>st</a:t>
            </a:r>
            <a:r>
              <a:rPr lang="en-US" dirty="0" smtClean="0"/>
              <a:t> phase in most designs.</a:t>
            </a:r>
          </a:p>
          <a:p>
            <a:pPr lvl="1"/>
            <a:r>
              <a:rPr lang="en-US" dirty="0" smtClean="0"/>
              <a:t>New Collaborators to pursue new research.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$100k </a:t>
            </a:r>
            <a:r>
              <a:rPr lang="en-US" dirty="0" smtClean="0"/>
              <a:t>(to be defended in May/June).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22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8112" y="694558"/>
            <a:ext cx="2255796" cy="222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0146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“Full Disclosure”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11" y="3895745"/>
            <a:ext cx="8904302" cy="2391123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ALL</a:t>
            </a:r>
            <a:r>
              <a:rPr lang="en-US" dirty="0" smtClean="0"/>
              <a:t> FY14 monies associated with our consortium.</a:t>
            </a:r>
          </a:p>
          <a:p>
            <a:pPr lvl="1"/>
            <a:r>
              <a:rPr lang="en-US" dirty="0" smtClean="0"/>
              <a:t>Some already “allocated” (e.g. Salaries/Core-Mirrors).</a:t>
            </a:r>
          </a:p>
          <a:p>
            <a:r>
              <a:rPr lang="en-US" dirty="0" smtClean="0"/>
              <a:t>Urge committee to remember that these funds are distributed across 7 institutions.</a:t>
            </a:r>
          </a:p>
          <a:p>
            <a:r>
              <a:rPr lang="en-US" dirty="0" smtClean="0"/>
              <a:t>We believe our consortium is exceptionally productive.</a:t>
            </a:r>
          </a:p>
          <a:p>
            <a:r>
              <a:rPr lang="en-US" dirty="0" smtClean="0"/>
              <a:t>We believe our per-institution requests are minimal.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23</a:t>
            </a:fld>
            <a:endParaRPr lang="en-US" altLang="ja-JP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99783" y="974954"/>
          <a:ext cx="8939103" cy="28651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34116"/>
                <a:gridCol w="5308847"/>
                <a:gridCol w="129614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Item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Salaries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Must</a:t>
                      </a:r>
                      <a:r>
                        <a:rPr lang="en-US" baseline="0" dirty="0" smtClean="0"/>
                        <a:t> be Fully Funded.  Top Priority</a:t>
                      </a:r>
                    </a:p>
                    <a:p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Includes $180k of EIC-wide Simulation Effort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$269k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Core:  Tracking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Lean @ 75%; Dead at 50%.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$251k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Core:  Mirrors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Approved June 2013,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Can be postponed.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$83k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New:</a:t>
                      </a:r>
                      <a:r>
                        <a:rPr lang="en-US" baseline="0" dirty="0" smtClean="0"/>
                        <a:t> Hybrid Gain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Lean Proposal.  Requires</a:t>
                      </a:r>
                      <a:r>
                        <a:rPr lang="en-US" baseline="0" dirty="0" smtClean="0"/>
                        <a:t> full funds to execute.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$35k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New:  Resistive </a:t>
                      </a:r>
                      <a:r>
                        <a:rPr lang="en-US" dirty="0" err="1" smtClean="0"/>
                        <a:t>Div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Lean Proposal.  Requires full funds to execute.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$10k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New: TPC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Placeholder.  New</a:t>
                      </a:r>
                      <a:r>
                        <a:rPr lang="en-US" baseline="0" dirty="0" smtClean="0"/>
                        <a:t> colleagues.  Full Prop. In May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$100k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53425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7" y="825623"/>
            <a:ext cx="8610629" cy="5078028"/>
          </a:xfrm>
        </p:spPr>
        <p:txBody>
          <a:bodyPr/>
          <a:lstStyle/>
          <a:p>
            <a:r>
              <a:rPr lang="en-US" dirty="0" smtClean="0"/>
              <a:t>The EIC Tracking/PID Consortium has completed our sector test for forward tracking &amp; RICH in October 2013 (</a:t>
            </a:r>
            <a:r>
              <a:rPr lang="en-US" dirty="0" smtClean="0">
                <a:solidFill>
                  <a:srgbClr val="C00000"/>
                </a:solidFill>
              </a:rPr>
              <a:t>ahead of schedule</a:t>
            </a:r>
            <a:r>
              <a:rPr lang="en-US" dirty="0" smtClean="0"/>
              <a:t>).</a:t>
            </a:r>
          </a:p>
          <a:p>
            <a:r>
              <a:rPr lang="en-US" dirty="0" smtClean="0"/>
              <a:t>Results are uniformly excellent; at or near EIC specs.</a:t>
            </a:r>
          </a:p>
          <a:p>
            <a:r>
              <a:rPr lang="en-US" dirty="0" smtClean="0"/>
              <a:t>Hemmick believes this is among the most productive R&amp;D efforts he has witnessed in his career.</a:t>
            </a:r>
          </a:p>
          <a:p>
            <a:r>
              <a:rPr lang="en-US" dirty="0" smtClean="0"/>
              <a:t>Consortium funding “per institution” very cost effective.</a:t>
            </a:r>
          </a:p>
          <a:p>
            <a:r>
              <a:rPr lang="en-US" dirty="0" smtClean="0"/>
              <a:t>FY14 Outlook (not including salaries).</a:t>
            </a:r>
          </a:p>
          <a:p>
            <a:pPr lvl="1"/>
            <a:r>
              <a:rPr lang="en-US" dirty="0" smtClean="0"/>
              <a:t>Core Tracking:  	$251k</a:t>
            </a:r>
          </a:p>
          <a:p>
            <a:pPr lvl="1"/>
            <a:r>
              <a:rPr lang="en-US" dirty="0" smtClean="0"/>
              <a:t>Core Mirror:  		 $83k</a:t>
            </a:r>
          </a:p>
          <a:p>
            <a:pPr lvl="1"/>
            <a:r>
              <a:rPr lang="en-US" dirty="0" smtClean="0"/>
              <a:t>New Hybrid Gain: 	 $35k</a:t>
            </a:r>
          </a:p>
          <a:p>
            <a:pPr lvl="1"/>
            <a:r>
              <a:rPr lang="en-US" dirty="0" smtClean="0"/>
              <a:t>New Resistive </a:t>
            </a:r>
            <a:r>
              <a:rPr lang="en-US" dirty="0" err="1" smtClean="0"/>
              <a:t>Div</a:t>
            </a:r>
            <a:r>
              <a:rPr lang="en-US" dirty="0" smtClean="0"/>
              <a:t>:  	 $10k</a:t>
            </a:r>
          </a:p>
          <a:p>
            <a:pPr lvl="1"/>
            <a:r>
              <a:rPr lang="en-US" dirty="0" smtClean="0"/>
              <a:t>New TPC (May/June): 	$100k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24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723474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8000" dirty="0" smtClean="0"/>
              <a:t>Backups</a:t>
            </a:r>
            <a:endParaRPr lang="en-US" sz="8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25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266569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38" t="12016" r="54485" b="58617"/>
          <a:stretch>
            <a:fillRect/>
          </a:stretch>
        </p:blipFill>
        <p:spPr bwMode="auto">
          <a:xfrm>
            <a:off x="6151563" y="1606550"/>
            <a:ext cx="1338262" cy="16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7B9899"/>
                </a:solidFill>
              </a:rPr>
              <a:t>Collaboration Status:  Mug Shots</a:t>
            </a:r>
          </a:p>
        </p:txBody>
      </p:sp>
      <p:sp>
        <p:nvSpPr>
          <p:cNvPr id="27652" name="Date Placeholder 2"/>
          <p:cNvSpPr>
            <a:spLocks noGrp="1"/>
          </p:cNvSpPr>
          <p:nvPr>
            <p:ph type="dt" sz="quarter" idx="10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130932-6B90-4BF7-B503-346A4ECC55AD}" type="datetime1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1/13/2014</a:t>
            </a:fld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E56A15E-7849-43C9-B144-64E2B23AB65C}" type="slidenum">
              <a:rPr lang="en-US">
                <a:solidFill>
                  <a:srgbClr val="7B9899"/>
                </a:solidFill>
              </a:rPr>
              <a:pPr eaLnBrk="1" hangingPunct="1"/>
              <a:t>26</a:t>
            </a:fld>
            <a:endParaRPr lang="en-US">
              <a:solidFill>
                <a:srgbClr val="7B9899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4800600" y="5191125"/>
            <a:ext cx="4114800" cy="1285875"/>
          </a:xfrm>
        </p:spPr>
        <p:txBody>
          <a:bodyPr>
            <a:normAutofit fontScale="70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This is just Stony Brook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2 teaching faculty, 1 research faculty, 2 postdocs, 2 techs, 4 graduate students, 4 undergrads.</a:t>
            </a:r>
            <a:endParaRPr lang="en-US" dirty="0"/>
          </a:p>
        </p:txBody>
      </p:sp>
      <p:pic>
        <p:nvPicPr>
          <p:cNvPr id="2765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 r="3613"/>
          <a:stretch>
            <a:fillRect/>
          </a:stretch>
        </p:blipFill>
        <p:spPr bwMode="auto">
          <a:xfrm>
            <a:off x="1854200" y="3332163"/>
            <a:ext cx="1265238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5" r="14470"/>
          <a:stretch>
            <a:fillRect/>
          </a:stretch>
        </p:blipFill>
        <p:spPr bwMode="auto">
          <a:xfrm>
            <a:off x="1828800" y="1598613"/>
            <a:ext cx="1349375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7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9" t="636" r="7069" b="-636"/>
          <a:stretch>
            <a:fillRect/>
          </a:stretch>
        </p:blipFill>
        <p:spPr bwMode="auto">
          <a:xfrm>
            <a:off x="439738" y="1600200"/>
            <a:ext cx="1316037" cy="16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" t="4736" r="-1254" b="4736"/>
          <a:stretch>
            <a:fillRect/>
          </a:stretch>
        </p:blipFill>
        <p:spPr bwMode="auto">
          <a:xfrm>
            <a:off x="3276600" y="1598613"/>
            <a:ext cx="1338263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9"/>
          <a:stretch>
            <a:fillRect/>
          </a:stretch>
        </p:blipFill>
        <p:spPr bwMode="auto">
          <a:xfrm>
            <a:off x="4689475" y="1595438"/>
            <a:ext cx="1338263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6025" y="3325813"/>
            <a:ext cx="1346200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1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97" r="9312"/>
          <a:stretch>
            <a:fillRect/>
          </a:stretch>
        </p:blipFill>
        <p:spPr bwMode="auto">
          <a:xfrm>
            <a:off x="3276600" y="3341688"/>
            <a:ext cx="1338263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2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7" r="12263"/>
          <a:stretch>
            <a:fillRect/>
          </a:stretch>
        </p:blipFill>
        <p:spPr bwMode="auto">
          <a:xfrm>
            <a:off x="439738" y="5038725"/>
            <a:ext cx="1338262" cy="16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3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9" r="10638"/>
          <a:stretch>
            <a:fillRect/>
          </a:stretch>
        </p:blipFill>
        <p:spPr bwMode="auto">
          <a:xfrm>
            <a:off x="1870075" y="5038725"/>
            <a:ext cx="1338263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4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1" r="10361"/>
          <a:stretch>
            <a:fillRect/>
          </a:stretch>
        </p:blipFill>
        <p:spPr bwMode="auto">
          <a:xfrm>
            <a:off x="6156325" y="3314700"/>
            <a:ext cx="1325563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5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5" t="269" r="9615" b="-269"/>
          <a:stretch>
            <a:fillRect/>
          </a:stretch>
        </p:blipFill>
        <p:spPr bwMode="auto">
          <a:xfrm>
            <a:off x="7566025" y="1616075"/>
            <a:ext cx="1338263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6" name="Picture 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7" t="-1360" r="6836" b="1360"/>
          <a:stretch>
            <a:fillRect/>
          </a:stretch>
        </p:blipFill>
        <p:spPr bwMode="auto">
          <a:xfrm>
            <a:off x="439738" y="3302000"/>
            <a:ext cx="1349375" cy="167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7" name="Picture 9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0" r="14754"/>
          <a:stretch>
            <a:fillRect/>
          </a:stretch>
        </p:blipFill>
        <p:spPr bwMode="auto">
          <a:xfrm>
            <a:off x="4705350" y="3325813"/>
            <a:ext cx="1322388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8" name="Picture 10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4" t="-406" r="15617" b="406"/>
          <a:stretch>
            <a:fillRect/>
          </a:stretch>
        </p:blipFill>
        <p:spPr bwMode="auto">
          <a:xfrm>
            <a:off x="3294063" y="5038725"/>
            <a:ext cx="1320800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697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Also U. Va, Yale, BNL, Fla. Tech</a:t>
            </a:r>
          </a:p>
        </p:txBody>
      </p:sp>
      <p:sp>
        <p:nvSpPr>
          <p:cNvPr id="28675" name="Date Placeholder 2"/>
          <p:cNvSpPr>
            <a:spLocks noGrp="1"/>
          </p:cNvSpPr>
          <p:nvPr>
            <p:ph type="dt" sz="quarter" idx="10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57C6B4-FC81-4573-93D1-7D69F40CAA43}" type="datetime1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1/13/2014</a:t>
            </a:fld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C479C9C-3EE7-4C17-AFAB-6E5A7ED1D856}" type="slidenum">
              <a:rPr lang="en-US">
                <a:solidFill>
                  <a:srgbClr val="7B9899"/>
                </a:solidFill>
              </a:rPr>
              <a:pPr eaLnBrk="1" hangingPunct="1"/>
              <a:t>27</a:t>
            </a:fld>
            <a:endParaRPr lang="en-US">
              <a:solidFill>
                <a:srgbClr val="7B9899"/>
              </a:solidFill>
            </a:endParaRPr>
          </a:p>
        </p:txBody>
      </p:sp>
      <p:pic>
        <p:nvPicPr>
          <p:cNvPr id="2867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1371600"/>
            <a:ext cx="1311275" cy="1663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2" t="792" r="11072" b="-792"/>
          <a:stretch>
            <a:fillRect/>
          </a:stretch>
        </p:blipFill>
        <p:spPr bwMode="auto">
          <a:xfrm>
            <a:off x="1828800" y="1371600"/>
            <a:ext cx="1304925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25" t="-356" r="10925" b="356"/>
          <a:stretch>
            <a:fillRect/>
          </a:stretch>
        </p:blipFill>
        <p:spPr bwMode="auto">
          <a:xfrm>
            <a:off x="3221038" y="1371600"/>
            <a:ext cx="1309687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8" t="-356" r="8215" b="356"/>
          <a:stretch>
            <a:fillRect/>
          </a:stretch>
        </p:blipFill>
        <p:spPr bwMode="auto">
          <a:xfrm>
            <a:off x="4724400" y="1365250"/>
            <a:ext cx="1309688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1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25" r="10925"/>
          <a:stretch>
            <a:fillRect/>
          </a:stretch>
        </p:blipFill>
        <p:spPr bwMode="auto">
          <a:xfrm>
            <a:off x="6248400" y="1382713"/>
            <a:ext cx="1304925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2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3" t="-546" r="9383" b="546"/>
          <a:stretch>
            <a:fillRect/>
          </a:stretch>
        </p:blipFill>
        <p:spPr bwMode="auto">
          <a:xfrm>
            <a:off x="7696200" y="1389063"/>
            <a:ext cx="1355725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3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1" t="356" r="10571" b="-356"/>
          <a:stretch>
            <a:fillRect/>
          </a:stretch>
        </p:blipFill>
        <p:spPr bwMode="auto">
          <a:xfrm>
            <a:off x="381000" y="3124200"/>
            <a:ext cx="1322388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4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5" r="12805"/>
          <a:stretch>
            <a:fillRect/>
          </a:stretch>
        </p:blipFill>
        <p:spPr bwMode="auto">
          <a:xfrm>
            <a:off x="1839913" y="3130550"/>
            <a:ext cx="1322387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5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12" t="459" b="-459"/>
          <a:stretch>
            <a:fillRect/>
          </a:stretch>
        </p:blipFill>
        <p:spPr bwMode="auto">
          <a:xfrm>
            <a:off x="4743450" y="3124200"/>
            <a:ext cx="1306513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6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888" y="3124200"/>
            <a:ext cx="1314450" cy="166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7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038" y="3106738"/>
            <a:ext cx="1322387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8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950" y="4843463"/>
            <a:ext cx="136525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9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3124200"/>
            <a:ext cx="1355725" cy="165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90" name="Picture 1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038" y="4859338"/>
            <a:ext cx="1339850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91" name="Picture 1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52"/>
          <a:stretch>
            <a:fillRect/>
          </a:stretch>
        </p:blipFill>
        <p:spPr bwMode="auto">
          <a:xfrm>
            <a:off x="4725988" y="4849813"/>
            <a:ext cx="13208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92" name="Picture 17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4887913"/>
            <a:ext cx="1322388" cy="165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93" name="Picture 18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8"/>
          <a:stretch>
            <a:fillRect/>
          </a:stretch>
        </p:blipFill>
        <p:spPr bwMode="auto">
          <a:xfrm>
            <a:off x="3325813" y="4862513"/>
            <a:ext cx="1338262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94" name="Picture 19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5"/>
          <a:stretch>
            <a:fillRect/>
          </a:stretch>
        </p:blipFill>
        <p:spPr bwMode="auto">
          <a:xfrm>
            <a:off x="363538" y="4838700"/>
            <a:ext cx="1339850" cy="16764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95" name="TextBox 6"/>
          <p:cNvSpPr txBox="1">
            <a:spLocks noChangeArrowheads="1"/>
          </p:cNvSpPr>
          <p:nvPr/>
        </p:nvSpPr>
        <p:spPr bwMode="auto">
          <a:xfrm>
            <a:off x="0" y="6526213"/>
            <a:ext cx="2362200" cy="36988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kumimoji="0" lang="en-US" b="0" smtClean="0">
                <a:solidFill>
                  <a:prstClr val="black"/>
                </a:solidFill>
                <a:effectLst/>
              </a:rPr>
              <a:t>100% EIC Postdoc</a:t>
            </a:r>
          </a:p>
        </p:txBody>
      </p:sp>
    </p:spTree>
    <p:extLst>
      <p:ext uri="{BB962C8B-B14F-4D97-AF65-F5344CB8AC3E}">
        <p14:creationId xmlns:p14="http://schemas.microsoft.com/office/powerpoint/2010/main" val="49636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Beam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BNL @ CERN</a:t>
            </a:r>
          </a:p>
          <a:p>
            <a:pPr lvl="1"/>
            <a:r>
              <a:rPr lang="en-US" dirty="0" smtClean="0"/>
              <a:t>Tests of mini-drift chamber.</a:t>
            </a:r>
          </a:p>
          <a:p>
            <a:pPr lvl="1"/>
            <a:r>
              <a:rPr lang="en-US" dirty="0" smtClean="0"/>
              <a:t>Results limited by poor </a:t>
            </a:r>
            <a:br>
              <a:rPr lang="en-US" dirty="0" smtClean="0"/>
            </a:br>
            <a:r>
              <a:rPr lang="en-US" dirty="0" smtClean="0"/>
              <a:t>incoming beam definition</a:t>
            </a:r>
          </a:p>
          <a:p>
            <a:r>
              <a:rPr lang="en-US" dirty="0" smtClean="0"/>
              <a:t>FIT @ CERN</a:t>
            </a:r>
          </a:p>
          <a:p>
            <a:pPr lvl="1"/>
            <a:r>
              <a:rPr lang="en-US" dirty="0" smtClean="0"/>
              <a:t>Tests of various zig-</a:t>
            </a:r>
            <a:r>
              <a:rPr lang="en-US" dirty="0" err="1" smtClean="0"/>
              <a:t>zags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on small chamber</a:t>
            </a:r>
          </a:p>
          <a:p>
            <a:r>
              <a:rPr lang="en-US" dirty="0" smtClean="0"/>
              <a:t>SBU @ SLAC</a:t>
            </a:r>
          </a:p>
          <a:p>
            <a:pPr lvl="1"/>
            <a:r>
              <a:rPr lang="en-US" dirty="0" smtClean="0"/>
              <a:t>Tests of RICH detector </a:t>
            </a:r>
            <a:br>
              <a:rPr lang="en-US" dirty="0" smtClean="0"/>
            </a:br>
            <a:r>
              <a:rPr lang="en-US" dirty="0" smtClean="0"/>
              <a:t>with electron beam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i="1" dirty="0" smtClean="0">
                <a:solidFill>
                  <a:srgbClr val="FF0000"/>
                </a:solidFill>
              </a:rPr>
              <a:t>FLYSUB sector test: BNL, Yale, </a:t>
            </a:r>
            <a:r>
              <a:rPr lang="en-US" i="1" dirty="0" err="1" smtClean="0">
                <a:solidFill>
                  <a:srgbClr val="FF0000"/>
                </a:solidFill>
              </a:rPr>
              <a:t>UVa</a:t>
            </a:r>
            <a:r>
              <a:rPr lang="en-US" i="1" dirty="0" smtClean="0">
                <a:solidFill>
                  <a:srgbClr val="FF0000"/>
                </a:solidFill>
              </a:rPr>
              <a:t>, FIT, SBU @ </a:t>
            </a:r>
            <a:r>
              <a:rPr lang="en-US" i="1" dirty="0" err="1" smtClean="0">
                <a:solidFill>
                  <a:srgbClr val="FF0000"/>
                </a:solidFill>
              </a:rPr>
              <a:t>fermilab</a:t>
            </a:r>
            <a:r>
              <a:rPr lang="en-US" i="1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28</a:t>
            </a:fld>
            <a:endParaRPr lang="en-US" altLang="ja-JP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960" y="89286"/>
            <a:ext cx="3125481" cy="192594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208" y="2104132"/>
            <a:ext cx="2872394" cy="18653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t="29578" b="32406"/>
          <a:stretch/>
        </p:blipFill>
        <p:spPr>
          <a:xfrm>
            <a:off x="276918" y="4154750"/>
            <a:ext cx="4774476" cy="17563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1709" y="4044113"/>
            <a:ext cx="2623392" cy="1977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3889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675" y="1069975"/>
            <a:ext cx="3810000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ea typeface="MS PGothic" pitchFamily="34" charset="-128"/>
              </a:rPr>
              <a:t>Charge Spectrum from “Used” Pads:</a:t>
            </a:r>
            <a:endParaRPr lang="en-US" dirty="0">
              <a:ea typeface="MS PGothic" pitchFamily="34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5" y="3824288"/>
            <a:ext cx="8491538" cy="1781175"/>
          </a:xfrm>
        </p:spPr>
        <p:txBody>
          <a:bodyPr/>
          <a:lstStyle/>
          <a:p>
            <a:pPr marL="342883" indent="-342883">
              <a:defRPr/>
            </a:pPr>
            <a:r>
              <a:rPr lang="en-US" dirty="0">
                <a:ea typeface="MS PGothic" pitchFamily="34" charset="-128"/>
              </a:rPr>
              <a:t>L</a:t>
            </a:r>
            <a:r>
              <a:rPr lang="en-US" dirty="0" smtClean="0">
                <a:ea typeface="MS PGothic" pitchFamily="34" charset="-128"/>
              </a:rPr>
              <a:t>ower voltages, exponential.</a:t>
            </a:r>
          </a:p>
          <a:p>
            <a:pPr marL="342883" indent="-342883">
              <a:defRPr/>
            </a:pPr>
            <a:r>
              <a:rPr lang="en-US" dirty="0">
                <a:ea typeface="MS PGothic" pitchFamily="34" charset="-128"/>
              </a:rPr>
              <a:t>E</a:t>
            </a:r>
            <a:r>
              <a:rPr lang="en-US" dirty="0" smtClean="0">
                <a:ea typeface="MS PGothic" pitchFamily="34" charset="-128"/>
              </a:rPr>
              <a:t>xponential flattens with gain.</a:t>
            </a:r>
          </a:p>
          <a:p>
            <a:pPr marL="742912" lvl="1" indent="-285735">
              <a:defRPr/>
            </a:pPr>
            <a:r>
              <a:rPr lang="en-US" dirty="0" smtClean="0">
                <a:ea typeface="MS PGothic" pitchFamily="34" charset="-128"/>
              </a:rPr>
              <a:t>Efficiency improves (slowly) with increasing gain.</a:t>
            </a:r>
          </a:p>
          <a:p>
            <a:pPr marL="742912" lvl="1" indent="-285735">
              <a:defRPr/>
            </a:pPr>
            <a:r>
              <a:rPr lang="en-US" dirty="0" smtClean="0">
                <a:ea typeface="MS PGothic" pitchFamily="34" charset="-128"/>
              </a:rPr>
              <a:t>Preliminary estimate: &gt;98% efficient for single photons.</a:t>
            </a:r>
            <a:endParaRPr lang="en-US" dirty="0">
              <a:ea typeface="MS PGothic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7155B-F304-4BC6-ACCF-548B5F8C1DEC}" type="slidenum">
              <a:rPr lang="en-US" altLang="ja-JP" smtClean="0"/>
              <a:pPr>
                <a:defRPr/>
              </a:pPr>
              <a:t>29</a:t>
            </a:fld>
            <a:endParaRPr lang="en-US" altLang="ja-JP" dirty="0"/>
          </a:p>
        </p:txBody>
      </p:sp>
      <p:pic>
        <p:nvPicPr>
          <p:cNvPr id="13005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8" y="1001713"/>
            <a:ext cx="3930650" cy="266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14575" y="1819275"/>
            <a:ext cx="10445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V=4750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68413" y="2681288"/>
            <a:ext cx="1046162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V=4650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62663" y="2867025"/>
            <a:ext cx="1046162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V=5000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62663" y="1304925"/>
            <a:ext cx="1046162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V=4850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65800" y="1954213"/>
            <a:ext cx="1046163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V=4950</a:t>
            </a:r>
          </a:p>
        </p:txBody>
      </p:sp>
    </p:spTree>
    <p:extLst>
      <p:ext uri="{BB962C8B-B14F-4D97-AF65-F5344CB8AC3E}">
        <p14:creationId xmlns:p14="http://schemas.microsoft.com/office/powerpoint/2010/main" val="37358457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Principle Focus of “Consortium”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7" y="798984"/>
            <a:ext cx="9026525" cy="5082418"/>
          </a:xfrm>
        </p:spPr>
        <p:txBody>
          <a:bodyPr/>
          <a:lstStyle/>
          <a:p>
            <a:r>
              <a:rPr lang="en-US" dirty="0" smtClean="0"/>
              <a:t>Mini-drift GEM chambers:</a:t>
            </a:r>
          </a:p>
          <a:p>
            <a:pPr lvl="1"/>
            <a:r>
              <a:rPr lang="en-US" dirty="0" smtClean="0"/>
              <a:t>BNL; overcomes degradation of resolution with angle.</a:t>
            </a:r>
          </a:p>
          <a:p>
            <a:r>
              <a:rPr lang="en-US" dirty="0" smtClean="0"/>
              <a:t>3 Coordinate Readout:</a:t>
            </a:r>
          </a:p>
          <a:p>
            <a:pPr lvl="1"/>
            <a:r>
              <a:rPr lang="en-US" dirty="0" smtClean="0"/>
              <a:t>Yale; X-Y-U match charge &amp; geometry to reduce channel counts</a:t>
            </a:r>
          </a:p>
          <a:p>
            <a:r>
              <a:rPr lang="en-US" dirty="0" smtClean="0"/>
              <a:t>Large GEM chambers:</a:t>
            </a:r>
          </a:p>
          <a:p>
            <a:pPr lvl="1"/>
            <a:r>
              <a:rPr lang="en-US" dirty="0" smtClean="0"/>
              <a:t>UVA; Small angle stereo chamber “Compass Style”</a:t>
            </a:r>
          </a:p>
          <a:p>
            <a:pPr lvl="1"/>
            <a:r>
              <a:rPr lang="en-US" dirty="0" smtClean="0"/>
              <a:t>FIT; Zig-</a:t>
            </a:r>
            <a:r>
              <a:rPr lang="en-US" dirty="0" err="1" smtClean="0"/>
              <a:t>zag</a:t>
            </a:r>
            <a:r>
              <a:rPr lang="en-US" dirty="0" smtClean="0"/>
              <a:t> &amp; Stretched foils eliminates spacers.</a:t>
            </a:r>
          </a:p>
          <a:p>
            <a:r>
              <a:rPr lang="en-US" dirty="0" smtClean="0"/>
              <a:t>Compact RICH:</a:t>
            </a:r>
          </a:p>
          <a:p>
            <a:pPr lvl="1"/>
            <a:r>
              <a:rPr lang="en-US" dirty="0" smtClean="0"/>
              <a:t>SBU; </a:t>
            </a:r>
            <a:r>
              <a:rPr lang="en-US" dirty="0" err="1" smtClean="0"/>
              <a:t>CsI</a:t>
            </a:r>
            <a:r>
              <a:rPr lang="en-US" dirty="0" smtClean="0"/>
              <a:t>/GEM &amp; dielectric mirror reduces radiation 3m</a:t>
            </a:r>
            <a:r>
              <a:rPr lang="en-US" dirty="0" smtClean="0">
                <a:sym typeface="Wingdings" panose="05000000000000000000" pitchFamily="2" charset="2"/>
              </a:rPr>
              <a:t>1m</a:t>
            </a:r>
            <a:endParaRPr lang="en-US" dirty="0">
              <a:sym typeface="Wingdings" panose="05000000000000000000" pitchFamily="2" charset="2"/>
            </a:endParaRPr>
          </a:p>
          <a:p>
            <a:endParaRPr lang="en-US" dirty="0" smtClean="0">
              <a:sym typeface="Wingdings" panose="05000000000000000000" pitchFamily="2" charset="2"/>
            </a:endParaRPr>
          </a:p>
          <a:p>
            <a:r>
              <a:rPr lang="en-US" dirty="0" smtClean="0">
                <a:sym typeface="Wingdings" panose="05000000000000000000" pitchFamily="2" charset="2"/>
              </a:rPr>
              <a:t>TPC with HBD: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BNL, SBU, Yale</a:t>
            </a:r>
            <a:endParaRPr lang="en-US" dirty="0">
              <a:sym typeface="Wingdings" panose="05000000000000000000" pitchFamily="2" charset="2"/>
            </a:endParaRPr>
          </a:p>
          <a:p>
            <a:r>
              <a:rPr lang="en-US" dirty="0" smtClean="0">
                <a:solidFill>
                  <a:srgbClr val="FF0000"/>
                </a:solidFill>
                <a:sym typeface="Wingdings" panose="05000000000000000000" pitchFamily="2" charset="2"/>
              </a:rPr>
              <a:t>New this year:  Large TPC (LLNL, WIS).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3</a:t>
            </a:fld>
            <a:endParaRPr lang="en-US" altLang="ja-JP" dirty="0"/>
          </a:p>
        </p:txBody>
      </p:sp>
      <p:sp>
        <p:nvSpPr>
          <p:cNvPr id="5" name="TextBox 4"/>
          <p:cNvSpPr txBox="1"/>
          <p:nvPr/>
        </p:nvSpPr>
        <p:spPr>
          <a:xfrm>
            <a:off x="5215341" y="5934670"/>
            <a:ext cx="3980577" cy="92333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Reminder of Physics Goals:</a:t>
            </a:r>
          </a:p>
          <a:p>
            <a:pPr lvl="1"/>
            <a:r>
              <a:rPr lang="en-US" dirty="0" smtClean="0"/>
              <a:t>100 </a:t>
            </a:r>
            <a:r>
              <a:rPr lang="en-US" dirty="0" smtClean="0">
                <a:latin typeface="Symbol" panose="05050102010706020507" pitchFamily="18" charset="2"/>
              </a:rPr>
              <a:t>m</a:t>
            </a:r>
            <a:r>
              <a:rPr lang="en-US" dirty="0" smtClean="0"/>
              <a:t>m 1&lt;</a:t>
            </a:r>
            <a:r>
              <a:rPr lang="en-US" dirty="0" smtClean="0">
                <a:latin typeface="Symbol" panose="05050102010706020507" pitchFamily="18" charset="2"/>
              </a:rPr>
              <a:t>h</a:t>
            </a:r>
            <a:r>
              <a:rPr lang="en-US" dirty="0" smtClean="0"/>
              <a:t>&lt;2; 50 </a:t>
            </a:r>
            <a:r>
              <a:rPr lang="en-US" dirty="0" smtClean="0">
                <a:latin typeface="Symbol" panose="05050102010706020507" pitchFamily="18" charset="2"/>
              </a:rPr>
              <a:t>m</a:t>
            </a:r>
            <a:r>
              <a:rPr lang="en-US" dirty="0" smtClean="0"/>
              <a:t>m 2&lt;</a:t>
            </a:r>
            <a:r>
              <a:rPr lang="en-US" dirty="0" smtClean="0">
                <a:latin typeface="Symbol" panose="05050102010706020507" pitchFamily="18" charset="2"/>
              </a:rPr>
              <a:t>h</a:t>
            </a:r>
            <a:r>
              <a:rPr lang="en-US" dirty="0" smtClean="0"/>
              <a:t>&lt;4</a:t>
            </a:r>
          </a:p>
          <a:p>
            <a:pPr lvl="1"/>
            <a:r>
              <a:rPr lang="en-US" dirty="0">
                <a:latin typeface="Symbol" panose="05050102010706020507" pitchFamily="18" charset="2"/>
              </a:rPr>
              <a:t>p</a:t>
            </a:r>
            <a:r>
              <a:rPr lang="en-US" dirty="0" smtClean="0"/>
              <a:t>-K from RICH to 60 </a:t>
            </a:r>
            <a:r>
              <a:rPr lang="en-US" dirty="0" err="1" smtClean="0"/>
              <a:t>GeV</a:t>
            </a:r>
            <a:r>
              <a:rPr lang="en-US" dirty="0" smtClean="0"/>
              <a:t>/c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5821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FTBF Known Beam Parameters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5" y="4972394"/>
            <a:ext cx="9026525" cy="1193457"/>
          </a:xfrm>
        </p:spPr>
        <p:txBody>
          <a:bodyPr/>
          <a:lstStyle/>
          <a:p>
            <a:r>
              <a:rPr lang="en-US" dirty="0" smtClean="0"/>
              <a:t>It is currently unknown whether the 5% beam momentum spread is a reasonable number.  Seems so…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30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866946"/>
            <a:ext cx="8534400" cy="409575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 bwMode="auto">
          <a:xfrm>
            <a:off x="7760043" y="1968843"/>
            <a:ext cx="939113" cy="832022"/>
          </a:xfrm>
          <a:prstGeom prst="roundRect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>
            <a:off x="7191632" y="1795849"/>
            <a:ext cx="568411" cy="37894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6038335" y="1473373"/>
            <a:ext cx="2430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5% Reasonable?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3535" y="5428735"/>
            <a:ext cx="916193" cy="1376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7685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Fermilab</a:t>
            </a:r>
            <a:r>
              <a:rPr lang="en-US" dirty="0" smtClean="0"/>
              <a:t> Test Beam Facility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3148" y="731333"/>
            <a:ext cx="4539854" cy="2673290"/>
          </a:xfrm>
        </p:spPr>
        <p:txBody>
          <a:bodyPr/>
          <a:lstStyle/>
          <a:p>
            <a:r>
              <a:rPr lang="en-US" dirty="0" smtClean="0"/>
              <a:t>“Meson Hall” repurposed.</a:t>
            </a:r>
          </a:p>
          <a:p>
            <a:r>
              <a:rPr lang="en-US" dirty="0" smtClean="0"/>
              <a:t>Beam(s)</a:t>
            </a:r>
          </a:p>
          <a:p>
            <a:pPr lvl="1"/>
            <a:r>
              <a:rPr lang="en-US" dirty="0" smtClean="0"/>
              <a:t>120 </a:t>
            </a:r>
            <a:r>
              <a:rPr lang="en-US" dirty="0" err="1" smtClean="0"/>
              <a:t>GeV</a:t>
            </a:r>
            <a:r>
              <a:rPr lang="en-US" dirty="0" smtClean="0"/>
              <a:t> protons (primary)</a:t>
            </a:r>
          </a:p>
          <a:p>
            <a:pPr lvl="1"/>
            <a:r>
              <a:rPr lang="en-US" dirty="0" smtClean="0"/>
              <a:t>1-32 </a:t>
            </a:r>
            <a:r>
              <a:rPr lang="en-US" dirty="0" err="1" smtClean="0"/>
              <a:t>GeV</a:t>
            </a:r>
            <a:r>
              <a:rPr lang="en-US" dirty="0" smtClean="0"/>
              <a:t> </a:t>
            </a:r>
            <a:r>
              <a:rPr lang="en-US" dirty="0" err="1" smtClean="0">
                <a:latin typeface="Symbol" panose="05050102010706020507" pitchFamily="18" charset="2"/>
              </a:rPr>
              <a:t>p</a:t>
            </a:r>
            <a:r>
              <a:rPr lang="en-US" dirty="0" err="1" smtClean="0"/>
              <a:t>Kp</a:t>
            </a:r>
            <a:r>
              <a:rPr lang="en-US" dirty="0" smtClean="0"/>
              <a:t> (ds-target)</a:t>
            </a:r>
          </a:p>
          <a:p>
            <a:pPr lvl="1"/>
            <a:r>
              <a:rPr lang="en-US" dirty="0" smtClean="0"/>
              <a:t>8-66 </a:t>
            </a:r>
            <a:r>
              <a:rPr lang="en-US" dirty="0" err="1" smtClean="0"/>
              <a:t>GeV</a:t>
            </a:r>
            <a:r>
              <a:rPr lang="en-US" dirty="0" smtClean="0"/>
              <a:t> </a:t>
            </a:r>
            <a:r>
              <a:rPr lang="en-US" dirty="0" smtClean="0">
                <a:latin typeface="Symbol" panose="05050102010706020507" pitchFamily="18" charset="2"/>
              </a:rPr>
              <a:t>p </a:t>
            </a:r>
            <a:r>
              <a:rPr lang="en-US" dirty="0" smtClean="0"/>
              <a:t>(us-target)</a:t>
            </a:r>
          </a:p>
          <a:p>
            <a:r>
              <a:rPr lang="en-US" dirty="0" smtClean="0"/>
              <a:t>4 sec spill once per minute.</a:t>
            </a:r>
          </a:p>
          <a:p>
            <a:pPr lvl="1"/>
            <a:r>
              <a:rPr lang="en-US" dirty="0" smtClean="0"/>
              <a:t>10,000 counts/spill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/>
              <a:pPr/>
              <a:t>4</a:t>
            </a:fld>
            <a:endParaRPr lang="en-US" altLang="ja-JP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899" y="3409278"/>
            <a:ext cx="8599103" cy="33916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703" y="791155"/>
            <a:ext cx="3929641" cy="2618123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 bwMode="auto">
          <a:xfrm>
            <a:off x="1760434" y="5067656"/>
            <a:ext cx="564022" cy="324740"/>
          </a:xfrm>
          <a:prstGeom prst="round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1A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2468311" y="5050564"/>
            <a:ext cx="564022" cy="32474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1B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4158344" y="5024926"/>
            <a:ext cx="564022" cy="324740"/>
          </a:xfrm>
          <a:prstGeom prst="round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2A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5284355" y="4976931"/>
            <a:ext cx="564022" cy="324740"/>
          </a:xfrm>
          <a:prstGeom prst="round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2B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6410366" y="4928936"/>
            <a:ext cx="564022" cy="32474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2C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8152789" y="4877660"/>
            <a:ext cx="564022" cy="324740"/>
          </a:xfrm>
          <a:prstGeom prst="round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2D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6358761" y="6466721"/>
            <a:ext cx="2785239" cy="391279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RD6 Occupied Stations</a:t>
            </a:r>
            <a:endParaRPr kumimoji="1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4762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 1A – </a:t>
            </a:r>
            <a:r>
              <a:rPr lang="en-US" dirty="0" err="1" smtClean="0"/>
              <a:t>Minidrift</a:t>
            </a:r>
            <a:r>
              <a:rPr lang="en-US" dirty="0" smtClean="0"/>
              <a:t> GEM chamber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8" y="699932"/>
            <a:ext cx="4158794" cy="5918200"/>
          </a:xfrm>
        </p:spPr>
        <p:txBody>
          <a:bodyPr/>
          <a:lstStyle/>
          <a:p>
            <a:r>
              <a:rPr lang="en-US" dirty="0" smtClean="0"/>
              <a:t>Challenge:</a:t>
            </a:r>
            <a:br>
              <a:rPr lang="en-US" dirty="0" smtClean="0"/>
            </a:br>
            <a:r>
              <a:rPr lang="en-US" dirty="0" smtClean="0"/>
              <a:t>Standard GEM tracking chambers have their resolution deteriorate with non-normal incidence.</a:t>
            </a:r>
          </a:p>
          <a:p>
            <a:r>
              <a:rPr lang="en-US" dirty="0" smtClean="0"/>
              <a:t>Approach:</a:t>
            </a:r>
            <a:br>
              <a:rPr lang="en-US" dirty="0" smtClean="0"/>
            </a:br>
            <a:r>
              <a:rPr lang="en-US" dirty="0" smtClean="0"/>
              <a:t>Raising the grid above the first GEM allows each chamber to measure a vector to correct for the inclination of every track.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5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4848" r="23046"/>
          <a:stretch/>
        </p:blipFill>
        <p:spPr>
          <a:xfrm rot="5400000">
            <a:off x="5483445" y="363147"/>
            <a:ext cx="3323770" cy="39973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020" y="4223657"/>
            <a:ext cx="3794441" cy="232954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57633" y="856348"/>
            <a:ext cx="377539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Brookhaven National Laboratory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4340" y="4393101"/>
            <a:ext cx="4749660" cy="194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1949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61" y="2681839"/>
            <a:ext cx="2866020" cy="13751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 1A:  Mini-Drift Principle Works.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67488" y="4931226"/>
            <a:ext cx="6027938" cy="1299649"/>
          </a:xfrm>
        </p:spPr>
        <p:txBody>
          <a:bodyPr/>
          <a:lstStyle/>
          <a:p>
            <a:r>
              <a:rPr lang="en-US" dirty="0" smtClean="0"/>
              <a:t>CERN: Resolution limited by Reference.</a:t>
            </a:r>
          </a:p>
          <a:p>
            <a:r>
              <a:rPr lang="en-US" dirty="0" smtClean="0"/>
              <a:t>FNAL uses Silicon Tracker Reference.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FNAL @ 20</a:t>
            </a:r>
            <a:r>
              <a:rPr lang="en-US" baseline="30000" dirty="0" smtClean="0">
                <a:solidFill>
                  <a:srgbClr val="FF0000"/>
                </a:solidFill>
              </a:rPr>
              <a:t>o</a:t>
            </a:r>
            <a:r>
              <a:rPr lang="en-US" dirty="0" smtClean="0">
                <a:solidFill>
                  <a:srgbClr val="FF0000"/>
                </a:solidFill>
              </a:rPr>
              <a:t> = 104 </a:t>
            </a:r>
            <a:r>
              <a:rPr lang="en-US" dirty="0" smtClean="0">
                <a:solidFill>
                  <a:srgbClr val="FF0000"/>
                </a:solidFill>
                <a:latin typeface="Symbol" panose="05050102010706020507" pitchFamily="18" charset="2"/>
              </a:rPr>
              <a:t>m</a:t>
            </a:r>
            <a:r>
              <a:rPr lang="en-US" dirty="0" smtClean="0">
                <a:solidFill>
                  <a:srgbClr val="FF0000"/>
                </a:solidFill>
              </a:rPr>
              <a:t>m (vs 118 </a:t>
            </a:r>
            <a:r>
              <a:rPr lang="en-US" dirty="0" smtClean="0">
                <a:solidFill>
                  <a:srgbClr val="FF0000"/>
                </a:solidFill>
                <a:latin typeface="Symbol" panose="05050102010706020507" pitchFamily="18" charset="2"/>
              </a:rPr>
              <a:t>m</a:t>
            </a:r>
            <a:r>
              <a:rPr lang="en-US" dirty="0" smtClean="0">
                <a:solidFill>
                  <a:srgbClr val="FF0000"/>
                </a:solidFill>
              </a:rPr>
              <a:t>m)!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6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7487" y="672559"/>
            <a:ext cx="5400344" cy="4054191"/>
          </a:xfrm>
          <a:prstGeom prst="rect">
            <a:avLst/>
          </a:prstGeom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488" y="685887"/>
            <a:ext cx="5400344" cy="402753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8879" y="685887"/>
            <a:ext cx="2487384" cy="19143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/>
          <a:srcRect l="67121" b="50060"/>
          <a:stretch/>
        </p:blipFill>
        <p:spPr>
          <a:xfrm>
            <a:off x="204587" y="4138678"/>
            <a:ext cx="2254528" cy="249046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auto">
          <a:xfrm>
            <a:off x="3358110" y="6429791"/>
            <a:ext cx="5722392" cy="375821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NOTE: Mini-Drift can be added to any chamber.  </a:t>
            </a:r>
            <a:endParaRPr kumimoji="1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12060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 2A and 2B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7" y="4811486"/>
            <a:ext cx="9026525" cy="1703614"/>
          </a:xfrm>
        </p:spPr>
        <p:txBody>
          <a:bodyPr/>
          <a:lstStyle/>
          <a:p>
            <a:r>
              <a:rPr lang="en-US" dirty="0" smtClean="0"/>
              <a:t>Extensive setup of trackers at station 2B</a:t>
            </a:r>
          </a:p>
          <a:p>
            <a:r>
              <a:rPr lang="en-US" dirty="0" smtClean="0"/>
              <a:t>Testing new readout schemes.</a:t>
            </a:r>
          </a:p>
          <a:p>
            <a:r>
              <a:rPr lang="en-US" dirty="0" smtClean="0"/>
              <a:t>Testing largest area GEM detectors built in the US.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7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97" y="645998"/>
            <a:ext cx="9144793" cy="40419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2516" y="3722914"/>
            <a:ext cx="187102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Yale University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281470" y="831056"/>
            <a:ext cx="257153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University of Virginia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715610" y="4092246"/>
            <a:ext cx="370325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Florida Institute of Technology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5671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MT6-2A  3-coordinate readout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5582" y="4048170"/>
            <a:ext cx="7808980" cy="2575472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Challenge:</a:t>
            </a:r>
            <a:br>
              <a:rPr lang="en-US" dirty="0" smtClean="0"/>
            </a:br>
            <a:r>
              <a:rPr lang="en-US" dirty="0" smtClean="0"/>
              <a:t>Cartesian Readouts can lead to ambiguities in X-Y associations for high multiplicity events.</a:t>
            </a:r>
          </a:p>
          <a:p>
            <a:r>
              <a:rPr lang="en-US" dirty="0" smtClean="0"/>
              <a:t>Solution:</a:t>
            </a:r>
            <a:br>
              <a:rPr lang="en-US" dirty="0" smtClean="0"/>
            </a:br>
            <a:r>
              <a:rPr lang="en-US" dirty="0" smtClean="0"/>
              <a:t>3 coordinate readout made on double-sided </a:t>
            </a:r>
            <a:r>
              <a:rPr lang="en-US" dirty="0" err="1" smtClean="0"/>
              <a:t>kapton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Goal: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Increased tracks per “patch” reduces channel count.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8</a:t>
            </a:fld>
            <a:endParaRPr lang="en-US" altLang="ja-JP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4596" y="730830"/>
            <a:ext cx="3219450" cy="2891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5613785" y="905326"/>
            <a:ext cx="1200150" cy="2689860"/>
            <a:chOff x="5924550" y="1089660"/>
            <a:chExt cx="1200150" cy="2689860"/>
          </a:xfrm>
        </p:grpSpPr>
        <p:sp>
          <p:nvSpPr>
            <p:cNvPr id="7" name="Rectangle 6"/>
            <p:cNvSpPr/>
            <p:nvPr/>
          </p:nvSpPr>
          <p:spPr bwMode="auto">
            <a:xfrm>
              <a:off x="5924550" y="1089660"/>
              <a:ext cx="121920" cy="268986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6461760" y="1089660"/>
              <a:ext cx="121920" cy="268986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7002780" y="1089660"/>
              <a:ext cx="121920" cy="268986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733675" y="1517401"/>
            <a:ext cx="3265170" cy="1535430"/>
            <a:chOff x="5036820" y="1695450"/>
            <a:chExt cx="3265170" cy="153543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5147310" y="1929765"/>
              <a:ext cx="3154680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" name="Rectangle 11"/>
            <p:cNvSpPr/>
            <p:nvPr/>
          </p:nvSpPr>
          <p:spPr bwMode="auto">
            <a:xfrm>
              <a:off x="5036820" y="16954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5570220" y="16954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6103620" y="16954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6637020" y="16954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7170420" y="16954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 bwMode="auto">
            <a:xfrm>
              <a:off x="5147310" y="2463165"/>
              <a:ext cx="3154680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8" name="Rectangle 17"/>
            <p:cNvSpPr/>
            <p:nvPr/>
          </p:nvSpPr>
          <p:spPr bwMode="auto">
            <a:xfrm>
              <a:off x="5036820" y="22288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5570220" y="22288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" name="Rectangle 19"/>
            <p:cNvSpPr/>
            <p:nvPr/>
          </p:nvSpPr>
          <p:spPr bwMode="auto">
            <a:xfrm>
              <a:off x="6103620" y="22288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6637020" y="22288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7170420" y="22288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cxnSp>
          <p:nvCxnSpPr>
            <p:cNvPr id="23" name="Straight Connector 22"/>
            <p:cNvCxnSpPr/>
            <p:nvPr/>
          </p:nvCxnSpPr>
          <p:spPr bwMode="auto">
            <a:xfrm>
              <a:off x="5147310" y="2996565"/>
              <a:ext cx="3120390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4" name="Rectangle 23"/>
            <p:cNvSpPr/>
            <p:nvPr/>
          </p:nvSpPr>
          <p:spPr bwMode="auto">
            <a:xfrm>
              <a:off x="5036820" y="27622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5" name="Rectangle 24"/>
            <p:cNvSpPr/>
            <p:nvPr/>
          </p:nvSpPr>
          <p:spPr bwMode="auto">
            <a:xfrm>
              <a:off x="5570220" y="27622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6" name="Rectangle 25"/>
            <p:cNvSpPr/>
            <p:nvPr/>
          </p:nvSpPr>
          <p:spPr bwMode="auto">
            <a:xfrm>
              <a:off x="6103620" y="27622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7" name="Rectangle 26"/>
            <p:cNvSpPr/>
            <p:nvPr/>
          </p:nvSpPr>
          <p:spPr bwMode="auto">
            <a:xfrm>
              <a:off x="6637020" y="27622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8" name="Rectangle 27"/>
            <p:cNvSpPr/>
            <p:nvPr/>
          </p:nvSpPr>
          <p:spPr bwMode="auto">
            <a:xfrm>
              <a:off x="7170420" y="27622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889886" y="764167"/>
            <a:ext cx="3108960" cy="2832348"/>
            <a:chOff x="5215890" y="948690"/>
            <a:chExt cx="3108960" cy="2832348"/>
          </a:xfrm>
        </p:grpSpPr>
        <p:grpSp>
          <p:nvGrpSpPr>
            <p:cNvPr id="30" name="Group 29"/>
            <p:cNvGrpSpPr/>
            <p:nvPr/>
          </p:nvGrpSpPr>
          <p:grpSpPr>
            <a:xfrm>
              <a:off x="5215890" y="948690"/>
              <a:ext cx="3108960" cy="2827020"/>
              <a:chOff x="5215890" y="948690"/>
              <a:chExt cx="3108960" cy="2827020"/>
            </a:xfrm>
          </p:grpSpPr>
          <p:grpSp>
            <p:nvGrpSpPr>
              <p:cNvPr id="50" name="Group 49"/>
              <p:cNvGrpSpPr/>
              <p:nvPr/>
            </p:nvGrpSpPr>
            <p:grpSpPr>
              <a:xfrm>
                <a:off x="5215890" y="3205360"/>
                <a:ext cx="598170" cy="570350"/>
                <a:chOff x="5215890" y="3205360"/>
                <a:chExt cx="598170" cy="570350"/>
              </a:xfrm>
            </p:grpSpPr>
            <p:cxnSp>
              <p:nvCxnSpPr>
                <p:cNvPr id="62" name="Straight Connector 61"/>
                <p:cNvCxnSpPr/>
                <p:nvPr/>
              </p:nvCxnSpPr>
              <p:spPr bwMode="auto">
                <a:xfrm flipV="1">
                  <a:off x="5271135" y="3205360"/>
                  <a:ext cx="542925" cy="186692"/>
                </a:xfrm>
                <a:prstGeom prst="line">
                  <a:avLst/>
                </a:prstGeom>
                <a:solidFill>
                  <a:schemeClr val="accent1"/>
                </a:solidFill>
                <a:ln w="57150" cap="flat" cmpd="sng" algn="ctr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63" name="Rectangle 62"/>
                <p:cNvSpPr/>
                <p:nvPr/>
              </p:nvSpPr>
              <p:spPr bwMode="auto">
                <a:xfrm>
                  <a:off x="5215890" y="3307080"/>
                  <a:ext cx="110490" cy="468630"/>
                </a:xfrm>
                <a:prstGeom prst="rect">
                  <a:avLst/>
                </a:prstGeom>
                <a:solidFill>
                  <a:srgbClr val="00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en-US" sz="18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  <a:cs typeface="ＭＳ Ｐゴシック" charset="-128"/>
                  </a:endParaRPr>
                </a:p>
              </p:txBody>
            </p:sp>
          </p:grpSp>
          <p:grpSp>
            <p:nvGrpSpPr>
              <p:cNvPr id="51" name="Group 50"/>
              <p:cNvGrpSpPr/>
              <p:nvPr/>
            </p:nvGrpSpPr>
            <p:grpSpPr>
              <a:xfrm>
                <a:off x="5751195" y="2668150"/>
                <a:ext cx="598170" cy="570350"/>
                <a:chOff x="5215890" y="3205360"/>
                <a:chExt cx="598170" cy="570350"/>
              </a:xfrm>
            </p:grpSpPr>
            <p:cxnSp>
              <p:nvCxnSpPr>
                <p:cNvPr id="60" name="Straight Connector 59"/>
                <p:cNvCxnSpPr/>
                <p:nvPr/>
              </p:nvCxnSpPr>
              <p:spPr bwMode="auto">
                <a:xfrm flipV="1">
                  <a:off x="5271135" y="3205360"/>
                  <a:ext cx="542925" cy="186692"/>
                </a:xfrm>
                <a:prstGeom prst="line">
                  <a:avLst/>
                </a:prstGeom>
                <a:solidFill>
                  <a:schemeClr val="accent1"/>
                </a:solidFill>
                <a:ln w="57150" cap="flat" cmpd="sng" algn="ctr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61" name="Rectangle 60"/>
                <p:cNvSpPr/>
                <p:nvPr/>
              </p:nvSpPr>
              <p:spPr bwMode="auto">
                <a:xfrm>
                  <a:off x="5215890" y="3307080"/>
                  <a:ext cx="110490" cy="468630"/>
                </a:xfrm>
                <a:prstGeom prst="rect">
                  <a:avLst/>
                </a:prstGeom>
                <a:solidFill>
                  <a:srgbClr val="00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en-US" sz="18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  <a:cs typeface="ＭＳ Ｐゴシック" charset="-128"/>
                  </a:endParaRPr>
                </a:p>
              </p:txBody>
            </p:sp>
          </p:grpSp>
          <p:grpSp>
            <p:nvGrpSpPr>
              <p:cNvPr id="52" name="Group 51"/>
              <p:cNvGrpSpPr/>
              <p:nvPr/>
            </p:nvGrpSpPr>
            <p:grpSpPr>
              <a:xfrm>
                <a:off x="6284595" y="2130940"/>
                <a:ext cx="598170" cy="570350"/>
                <a:chOff x="5215890" y="3205360"/>
                <a:chExt cx="598170" cy="570350"/>
              </a:xfrm>
            </p:grpSpPr>
            <p:cxnSp>
              <p:nvCxnSpPr>
                <p:cNvPr id="58" name="Straight Connector 57"/>
                <p:cNvCxnSpPr/>
                <p:nvPr/>
              </p:nvCxnSpPr>
              <p:spPr bwMode="auto">
                <a:xfrm flipV="1">
                  <a:off x="5271135" y="3205360"/>
                  <a:ext cx="542925" cy="186692"/>
                </a:xfrm>
                <a:prstGeom prst="line">
                  <a:avLst/>
                </a:prstGeom>
                <a:solidFill>
                  <a:schemeClr val="accent1"/>
                </a:solidFill>
                <a:ln w="57150" cap="flat" cmpd="sng" algn="ctr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59" name="Rectangle 58"/>
                <p:cNvSpPr/>
                <p:nvPr/>
              </p:nvSpPr>
              <p:spPr bwMode="auto">
                <a:xfrm>
                  <a:off x="5215890" y="3307080"/>
                  <a:ext cx="110490" cy="468630"/>
                </a:xfrm>
                <a:prstGeom prst="rect">
                  <a:avLst/>
                </a:prstGeom>
                <a:solidFill>
                  <a:srgbClr val="00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en-US" sz="18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  <a:cs typeface="ＭＳ Ｐゴシック" charset="-128"/>
                  </a:endParaRPr>
                </a:p>
              </p:txBody>
            </p:sp>
          </p:grpSp>
          <p:grpSp>
            <p:nvGrpSpPr>
              <p:cNvPr id="53" name="Group 52"/>
              <p:cNvGrpSpPr/>
              <p:nvPr/>
            </p:nvGrpSpPr>
            <p:grpSpPr>
              <a:xfrm>
                <a:off x="6827520" y="1593730"/>
                <a:ext cx="598170" cy="570350"/>
                <a:chOff x="5215890" y="3205360"/>
                <a:chExt cx="598170" cy="570350"/>
              </a:xfrm>
            </p:grpSpPr>
            <p:cxnSp>
              <p:nvCxnSpPr>
                <p:cNvPr id="56" name="Straight Connector 55"/>
                <p:cNvCxnSpPr/>
                <p:nvPr/>
              </p:nvCxnSpPr>
              <p:spPr bwMode="auto">
                <a:xfrm flipV="1">
                  <a:off x="5271135" y="3205360"/>
                  <a:ext cx="542925" cy="186692"/>
                </a:xfrm>
                <a:prstGeom prst="line">
                  <a:avLst/>
                </a:prstGeom>
                <a:solidFill>
                  <a:schemeClr val="accent1"/>
                </a:solidFill>
                <a:ln w="57150" cap="flat" cmpd="sng" algn="ctr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57" name="Rectangle 56"/>
                <p:cNvSpPr/>
                <p:nvPr/>
              </p:nvSpPr>
              <p:spPr bwMode="auto">
                <a:xfrm>
                  <a:off x="5215890" y="3307080"/>
                  <a:ext cx="110490" cy="468630"/>
                </a:xfrm>
                <a:prstGeom prst="rect">
                  <a:avLst/>
                </a:prstGeom>
                <a:solidFill>
                  <a:srgbClr val="00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en-US" sz="18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  <a:cs typeface="ＭＳ Ｐゴシック" charset="-128"/>
                  </a:endParaRPr>
                </a:p>
              </p:txBody>
            </p:sp>
          </p:grpSp>
          <p:cxnSp>
            <p:nvCxnSpPr>
              <p:cNvPr id="54" name="Straight Connector 53"/>
              <p:cNvCxnSpPr/>
              <p:nvPr/>
            </p:nvCxnSpPr>
            <p:spPr bwMode="auto">
              <a:xfrm flipV="1">
                <a:off x="7417117" y="948690"/>
                <a:ext cx="907733" cy="294522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55" name="Rectangle 54"/>
              <p:cNvSpPr/>
              <p:nvPr/>
            </p:nvSpPr>
            <p:spPr bwMode="auto">
              <a:xfrm>
                <a:off x="7361872" y="1158240"/>
                <a:ext cx="110490" cy="468630"/>
              </a:xfrm>
              <a:prstGeom prst="rect">
                <a:avLst/>
              </a:prstGeom>
              <a:solidFill>
                <a:srgbClr val="00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5752147" y="3208024"/>
              <a:ext cx="598170" cy="570350"/>
              <a:chOff x="5215890" y="3205360"/>
              <a:chExt cx="598170" cy="570350"/>
            </a:xfrm>
          </p:grpSpPr>
          <p:cxnSp>
            <p:nvCxnSpPr>
              <p:cNvPr id="48" name="Straight Connector 47"/>
              <p:cNvCxnSpPr/>
              <p:nvPr/>
            </p:nvCxnSpPr>
            <p:spPr bwMode="auto">
              <a:xfrm flipV="1">
                <a:off x="5271135" y="3205360"/>
                <a:ext cx="542925" cy="186692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9" name="Rectangle 48"/>
              <p:cNvSpPr/>
              <p:nvPr/>
            </p:nvSpPr>
            <p:spPr bwMode="auto">
              <a:xfrm>
                <a:off x="5215890" y="3307080"/>
                <a:ext cx="110490" cy="468630"/>
              </a:xfrm>
              <a:prstGeom prst="rect">
                <a:avLst/>
              </a:prstGeom>
              <a:solidFill>
                <a:srgbClr val="00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6287452" y="2670814"/>
              <a:ext cx="598170" cy="570350"/>
              <a:chOff x="5215890" y="3205360"/>
              <a:chExt cx="598170" cy="570350"/>
            </a:xfrm>
          </p:grpSpPr>
          <p:cxnSp>
            <p:nvCxnSpPr>
              <p:cNvPr id="46" name="Straight Connector 45"/>
              <p:cNvCxnSpPr/>
              <p:nvPr/>
            </p:nvCxnSpPr>
            <p:spPr bwMode="auto">
              <a:xfrm flipV="1">
                <a:off x="5271135" y="3205360"/>
                <a:ext cx="542925" cy="186692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7" name="Rectangle 46"/>
              <p:cNvSpPr/>
              <p:nvPr/>
            </p:nvSpPr>
            <p:spPr bwMode="auto">
              <a:xfrm>
                <a:off x="5215890" y="3307080"/>
                <a:ext cx="110490" cy="468630"/>
              </a:xfrm>
              <a:prstGeom prst="rect">
                <a:avLst/>
              </a:prstGeom>
              <a:solidFill>
                <a:srgbClr val="00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6820852" y="2133604"/>
              <a:ext cx="598170" cy="570350"/>
              <a:chOff x="5215890" y="3205360"/>
              <a:chExt cx="598170" cy="570350"/>
            </a:xfrm>
          </p:grpSpPr>
          <p:cxnSp>
            <p:nvCxnSpPr>
              <p:cNvPr id="44" name="Straight Connector 43"/>
              <p:cNvCxnSpPr/>
              <p:nvPr/>
            </p:nvCxnSpPr>
            <p:spPr bwMode="auto">
              <a:xfrm flipV="1">
                <a:off x="5271135" y="3205360"/>
                <a:ext cx="542925" cy="186692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5" name="Rectangle 44"/>
              <p:cNvSpPr/>
              <p:nvPr/>
            </p:nvSpPr>
            <p:spPr bwMode="auto">
              <a:xfrm>
                <a:off x="5215890" y="3307080"/>
                <a:ext cx="110490" cy="468630"/>
              </a:xfrm>
              <a:prstGeom prst="rect">
                <a:avLst/>
              </a:prstGeom>
              <a:solidFill>
                <a:srgbClr val="00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 bwMode="auto">
            <a:xfrm flipV="1">
              <a:off x="7417116" y="1466850"/>
              <a:ext cx="907733" cy="294522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5" name="Rectangle 34"/>
            <p:cNvSpPr/>
            <p:nvPr/>
          </p:nvSpPr>
          <p:spPr bwMode="auto">
            <a:xfrm>
              <a:off x="7370445" y="1695450"/>
              <a:ext cx="110490" cy="468630"/>
            </a:xfrm>
            <a:prstGeom prst="rect">
              <a:avLst/>
            </a:prstGeom>
            <a:solidFill>
              <a:srgbClr val="00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6288404" y="3210688"/>
              <a:ext cx="598170" cy="570350"/>
              <a:chOff x="5215890" y="3205360"/>
              <a:chExt cx="598170" cy="570350"/>
            </a:xfrm>
          </p:grpSpPr>
          <p:cxnSp>
            <p:nvCxnSpPr>
              <p:cNvPr id="42" name="Straight Connector 41"/>
              <p:cNvCxnSpPr/>
              <p:nvPr/>
            </p:nvCxnSpPr>
            <p:spPr bwMode="auto">
              <a:xfrm flipV="1">
                <a:off x="5271135" y="3205360"/>
                <a:ext cx="542925" cy="186692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3" name="Rectangle 42"/>
              <p:cNvSpPr/>
              <p:nvPr/>
            </p:nvSpPr>
            <p:spPr bwMode="auto">
              <a:xfrm>
                <a:off x="5215890" y="3307080"/>
                <a:ext cx="110490" cy="468630"/>
              </a:xfrm>
              <a:prstGeom prst="rect">
                <a:avLst/>
              </a:prstGeom>
              <a:solidFill>
                <a:srgbClr val="00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6823709" y="2673478"/>
              <a:ext cx="598170" cy="570350"/>
              <a:chOff x="5215890" y="3205360"/>
              <a:chExt cx="598170" cy="570350"/>
            </a:xfrm>
          </p:grpSpPr>
          <p:cxnSp>
            <p:nvCxnSpPr>
              <p:cNvPr id="40" name="Straight Connector 39"/>
              <p:cNvCxnSpPr/>
              <p:nvPr/>
            </p:nvCxnSpPr>
            <p:spPr bwMode="auto">
              <a:xfrm flipV="1">
                <a:off x="5271135" y="3205360"/>
                <a:ext cx="542925" cy="186692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1" name="Rectangle 40"/>
              <p:cNvSpPr/>
              <p:nvPr/>
            </p:nvSpPr>
            <p:spPr bwMode="auto">
              <a:xfrm>
                <a:off x="5215890" y="3307080"/>
                <a:ext cx="110490" cy="468630"/>
              </a:xfrm>
              <a:prstGeom prst="rect">
                <a:avLst/>
              </a:prstGeom>
              <a:solidFill>
                <a:srgbClr val="00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cxnSp>
          <p:nvCxnSpPr>
            <p:cNvPr id="38" name="Straight Connector 37"/>
            <p:cNvCxnSpPr/>
            <p:nvPr/>
          </p:nvCxnSpPr>
          <p:spPr bwMode="auto">
            <a:xfrm flipV="1">
              <a:off x="7361872" y="2025774"/>
              <a:ext cx="907733" cy="294522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9" name="Rectangle 38"/>
            <p:cNvSpPr/>
            <p:nvPr/>
          </p:nvSpPr>
          <p:spPr bwMode="auto">
            <a:xfrm>
              <a:off x="7366634" y="2228547"/>
              <a:ext cx="110490" cy="468630"/>
            </a:xfrm>
            <a:prstGeom prst="rect">
              <a:avLst/>
            </a:prstGeom>
            <a:solidFill>
              <a:srgbClr val="00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64" name="AutoShape 2" descr="https://mail-attachment.googleusercontent.com/attachment/u/0/?ui=2&amp;ik=f143e5ce60&amp;view=att&amp;th=1419c42aba455085&amp;attid=0.1&amp;disp=inline&amp;safe=1&amp;zw&amp;saduie=AG9B_P-hPAYduiNKozb1axQVtMzg&amp;sadet=1381306408470&amp;sads=OsXSHmSJcshFITgr486P6atzgd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6" name="Picture 6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86" y="1217346"/>
            <a:ext cx="3767137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TextBox 66"/>
          <p:cNvSpPr txBox="1"/>
          <p:nvPr/>
        </p:nvSpPr>
        <p:spPr>
          <a:xfrm>
            <a:off x="377586" y="2736139"/>
            <a:ext cx="35157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Standard Cartesian Readout</a:t>
            </a:r>
            <a:br>
              <a:rPr lang="en-US" dirty="0" smtClean="0"/>
            </a:br>
            <a:r>
              <a:rPr lang="en-US" dirty="0" smtClean="0"/>
              <a:t>- ”Compass Style”</a:t>
            </a:r>
          </a:p>
          <a:p>
            <a:r>
              <a:rPr lang="en-US" dirty="0" smtClean="0"/>
              <a:t>- XY Hit Matching by Charge</a:t>
            </a:r>
            <a:endParaRPr lang="en-US" dirty="0"/>
          </a:p>
        </p:txBody>
      </p:sp>
      <p:sp>
        <p:nvSpPr>
          <p:cNvPr id="68" name="TextBox 67"/>
          <p:cNvSpPr txBox="1"/>
          <p:nvPr/>
        </p:nvSpPr>
        <p:spPr>
          <a:xfrm>
            <a:off x="4071877" y="3680469"/>
            <a:ext cx="4523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New 3-coordinate Readout</a:t>
            </a:r>
            <a:br>
              <a:rPr lang="en-US" dirty="0" smtClean="0"/>
            </a:br>
            <a:r>
              <a:rPr lang="en-US" dirty="0" smtClean="0"/>
              <a:t>-Hit matching: </a:t>
            </a:r>
            <a:r>
              <a:rPr lang="en-US" dirty="0" smtClean="0">
                <a:solidFill>
                  <a:srgbClr val="FF0000"/>
                </a:solidFill>
              </a:rPr>
              <a:t>GEOMETRY &amp; CHARGE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7265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 2A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57951" y="3632192"/>
            <a:ext cx="3203575" cy="3100613"/>
          </a:xfrm>
          <a:noFill/>
        </p:spPr>
        <p:txBody>
          <a:bodyPr/>
          <a:lstStyle/>
          <a:p>
            <a:r>
              <a:rPr lang="en-US" dirty="0"/>
              <a:t>Event display –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four </a:t>
            </a:r>
            <a:r>
              <a:rPr lang="en-US" dirty="0"/>
              <a:t>single plane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3-coordinate </a:t>
            </a:r>
            <a:r>
              <a:rPr lang="en-US" dirty="0"/>
              <a:t>GEM </a:t>
            </a:r>
            <a:r>
              <a:rPr lang="en-US" dirty="0" smtClean="0"/>
              <a:t>Chambers</a:t>
            </a:r>
          </a:p>
          <a:p>
            <a:r>
              <a:rPr lang="en-US" dirty="0" smtClean="0"/>
              <a:t>Single track fires </a:t>
            </a:r>
            <a:r>
              <a:rPr lang="en-US" dirty="0" err="1" smtClean="0"/>
              <a:t>x,u,y</a:t>
            </a:r>
            <a:r>
              <a:rPr lang="en-US" dirty="0" smtClean="0"/>
              <a:t> in all planes.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94" y="730880"/>
            <a:ext cx="3440832" cy="2678432"/>
          </a:xfrm>
          <a:prstGeom prst="rect">
            <a:avLst/>
          </a:prstGeom>
        </p:spPr>
      </p:pic>
      <p:sp>
        <p:nvSpPr>
          <p:cNvPr id="20" name="Content Placeholder 5"/>
          <p:cNvSpPr txBox="1">
            <a:spLocks/>
          </p:cNvSpPr>
          <p:nvPr/>
        </p:nvSpPr>
        <p:spPr>
          <a:xfrm>
            <a:off x="3915054" y="3875508"/>
            <a:ext cx="4930032" cy="2338861"/>
          </a:xfrm>
          <a:prstGeom prst="rect">
            <a:avLst/>
          </a:prstGeom>
        </p:spPr>
        <p:txBody>
          <a:bodyPr/>
          <a:lstStyle>
            <a:lvl1pPr marL="342883" indent="-342883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12" indent="-285735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2pPr>
            <a:lvl3pPr marL="1142943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8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3pPr>
            <a:lvl4pPr marL="1600120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4pPr>
            <a:lvl5pPr marL="2057297" indent="-228588" algn="l" rtl="0" fontAlgn="base">
              <a:spcBef>
                <a:spcPct val="20000"/>
              </a:spcBef>
              <a:spcAft>
                <a:spcPct val="0"/>
              </a:spcAft>
              <a:buSzPct val="120000"/>
              <a:buFontTx/>
              <a:buBlip>
                <a:blip r:embed="rId6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5pPr>
            <a:lvl6pPr marL="251447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652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8828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00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r>
              <a:rPr lang="en-US" kern="0" dirty="0" smtClean="0"/>
              <a:t>X-residuals in four chambers.</a:t>
            </a:r>
          </a:p>
          <a:p>
            <a:r>
              <a:rPr lang="en-US" kern="0" dirty="0" smtClean="0"/>
              <a:t>Resolutions from 97-117 </a:t>
            </a:r>
            <a:r>
              <a:rPr lang="en-US" kern="0" dirty="0" smtClean="0">
                <a:latin typeface="Symbol" panose="05050102010706020507" pitchFamily="18" charset="2"/>
              </a:rPr>
              <a:t>m</a:t>
            </a:r>
            <a:r>
              <a:rPr lang="en-US" kern="0" dirty="0" smtClean="0"/>
              <a:t>m.</a:t>
            </a:r>
          </a:p>
          <a:p>
            <a:r>
              <a:rPr lang="en-US" kern="0" dirty="0" smtClean="0"/>
              <a:t>Result is </a:t>
            </a:r>
            <a:r>
              <a:rPr lang="en-US" kern="0" dirty="0" smtClean="0">
                <a:solidFill>
                  <a:srgbClr val="FF0000"/>
                </a:solidFill>
              </a:rPr>
              <a:t>superb</a:t>
            </a:r>
            <a:r>
              <a:rPr lang="en-US" kern="0" dirty="0" smtClean="0"/>
              <a:t> since the readout pitch is coarse.</a:t>
            </a:r>
          </a:p>
          <a:p>
            <a:r>
              <a:rPr lang="en-US" kern="0" dirty="0" smtClean="0"/>
              <a:t>Further analysis to determine maximum hits per region.</a:t>
            </a:r>
            <a:endParaRPr lang="en-US" kern="0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75754" y="508000"/>
            <a:ext cx="3542024" cy="3367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8845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ＭＳ Ｐゴシック"/>
        <a:cs typeface="ＭＳ Ｐゴシック"/>
      </a:majorFont>
      <a:minorFont>
        <a:latin typeface="Comic Sans MS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ＭＳ Ｐゴシック"/>
        <a:cs typeface="ＭＳ Ｐゴシック"/>
      </a:majorFont>
      <a:minorFont>
        <a:latin typeface="Comic Sans MS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ＭＳ Ｐゴシック"/>
        <a:cs typeface="ＭＳ Ｐゴシック"/>
      </a:majorFont>
      <a:minorFont>
        <a:latin typeface="Comic Sans MS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ＭＳ Ｐゴシック"/>
        <a:cs typeface="ＭＳ Ｐゴシック"/>
      </a:majorFont>
      <a:minorFont>
        <a:latin typeface="Comic Sans MS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9_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ＭＳ Ｐゴシック"/>
        <a:cs typeface="ＭＳ Ｐゴシック"/>
      </a:majorFont>
      <a:minorFont>
        <a:latin typeface="Comic Sans MS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Origin.thmx</Template>
  <TotalTime>33845</TotalTime>
  <Words>1286</Words>
  <Application>Microsoft Office PowerPoint</Application>
  <PresentationFormat>On-screen Show (4:3)</PresentationFormat>
  <Paragraphs>319</Paragraphs>
  <Slides>30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30</vt:i4>
      </vt:variant>
    </vt:vector>
  </HeadingPairs>
  <TitlesOfParts>
    <vt:vector size="47" baseType="lpstr">
      <vt:lpstr>ＭＳ Ｐゴシック</vt:lpstr>
      <vt:lpstr>ＭＳ Ｐゴシック</vt:lpstr>
      <vt:lpstr>ＭＳ Ｐ明朝</vt:lpstr>
      <vt:lpstr>Arial</vt:lpstr>
      <vt:lpstr>Cambria Math</vt:lpstr>
      <vt:lpstr>Comic Sans MS</vt:lpstr>
      <vt:lpstr>Georgia</vt:lpstr>
      <vt:lpstr>Symbol</vt:lpstr>
      <vt:lpstr>Times New Roman</vt:lpstr>
      <vt:lpstr>Wingdings</vt:lpstr>
      <vt:lpstr>Wingdings 2</vt:lpstr>
      <vt:lpstr>Crayons</vt:lpstr>
      <vt:lpstr>1_Civic</vt:lpstr>
      <vt:lpstr>1_Crayons</vt:lpstr>
      <vt:lpstr>2_Crayons</vt:lpstr>
      <vt:lpstr>4_Crayons</vt:lpstr>
      <vt:lpstr>9_Crayons</vt:lpstr>
      <vt:lpstr>RD6:  January 2014 Status Report and Funding Request</vt:lpstr>
      <vt:lpstr>Overview</vt:lpstr>
      <vt:lpstr>Principle Focus of “Consortium” Research</vt:lpstr>
      <vt:lpstr>Fermilab Test Beam Facility</vt:lpstr>
      <vt:lpstr>MT6 1A – Minidrift GEM chamber</vt:lpstr>
      <vt:lpstr>MT6 1A:  Mini-Drift Principle Works.</vt:lpstr>
      <vt:lpstr>MT6 2A and 2B</vt:lpstr>
      <vt:lpstr>MT6-2A  3-coordinate readout</vt:lpstr>
      <vt:lpstr>MT6 2A</vt:lpstr>
      <vt:lpstr>MT6 – 2B  Large Area Tracking Chambers</vt:lpstr>
      <vt:lpstr>“Stereo Compass”</vt:lpstr>
      <vt:lpstr>Some Results on Large Compass-Style Chamber</vt:lpstr>
      <vt:lpstr>PowerPoint Presentation</vt:lpstr>
      <vt:lpstr>RADIAL Zig-Zags (aka Chevrons)</vt:lpstr>
      <vt:lpstr>Zig-Zag Results</vt:lpstr>
      <vt:lpstr>MT6 2D:  RICH Detector</vt:lpstr>
      <vt:lpstr>Number of Pads Included in the Fit:</vt:lpstr>
      <vt:lpstr>Radii Results:</vt:lpstr>
      <vt:lpstr>Radius &amp; Width Matches Expectation.</vt:lpstr>
      <vt:lpstr>PID to 60 GeV w/ better position resolution</vt:lpstr>
      <vt:lpstr>Next Steps:  Core Research</vt:lpstr>
      <vt:lpstr>Next Steps:  New Ideas</vt:lpstr>
      <vt:lpstr>“Full Disclosure”</vt:lpstr>
      <vt:lpstr>Summary</vt:lpstr>
      <vt:lpstr>PowerPoint Presentation</vt:lpstr>
      <vt:lpstr>Collaboration Status:  Mug Shots</vt:lpstr>
      <vt:lpstr>Also U. Va, Yale, BNL, Fla. Tech</vt:lpstr>
      <vt:lpstr>Test Beam History</vt:lpstr>
      <vt:lpstr>Charge Spectrum from “Used” Pads:</vt:lpstr>
      <vt:lpstr>FTBF Known Beam Parameters</vt:lpstr>
    </vt:vector>
  </TitlesOfParts>
  <Company>京都大学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Naohito Saito</dc:creator>
  <cp:lastModifiedBy>Thomas K Hemmick</cp:lastModifiedBy>
  <cp:revision>546</cp:revision>
  <cp:lastPrinted>2013-10-09T09:05:35Z</cp:lastPrinted>
  <dcterms:created xsi:type="dcterms:W3CDTF">2011-05-04T21:17:55Z</dcterms:created>
  <dcterms:modified xsi:type="dcterms:W3CDTF">2014-01-13T16:02:28Z</dcterms:modified>
</cp:coreProperties>
</file>